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43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04.12.2009</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04.12.2009</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04.12.2009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04.12.2009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04.12.2009</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04.12.2009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04.12.2009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04.12.2009</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04.12.2009</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04.12.2009</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ru.wikipedia.org/wiki/XIX_%D0%B2%D0%B5%D0%BA" TargetMode="External"/><Relationship Id="rId3" Type="http://schemas.openxmlformats.org/officeDocument/2006/relationships/hyperlink" Target="http://ru.wikipedia.org/wiki/%D0%9F%D0%B8%D1%81%D1%82%D0%BE%D0%BB%D0%B5%D1%82" TargetMode="External"/><Relationship Id="rId7" Type="http://schemas.openxmlformats.org/officeDocument/2006/relationships/hyperlink" Target="http://ru.wikipedia.org/wiki/%D0%9C%D0%B0%D0%BA%D1%81%D0%B8%D0%BC%D0%B8%D0%BB%D0%B8%D0%B0%D0%BD%D0%BE%D0%B2%D1%81%D0%BA%D0%B8%D0%B9_%D0%B4%D0%BE%D1%81%D0%BF%D0%B5%D1%85" TargetMode="External"/><Relationship Id="rId2" Type="http://schemas.openxmlformats.org/officeDocument/2006/relationships/hyperlink" Target="http://ru.wikipedia.org/wiki/%D0%9A%D0%BE%D0%BB%D0%B5%D1%81%D1%86%D0%BE%D0%B2%D1%8B%D0%B9_%D0%B7%D0%B0%D0%BC%D0%BE%D0%BA" TargetMode="External"/><Relationship Id="rId1" Type="http://schemas.openxmlformats.org/officeDocument/2006/relationships/slideLayout" Target="../slideLayouts/slideLayout2.xml"/><Relationship Id="rId6" Type="http://schemas.openxmlformats.org/officeDocument/2006/relationships/hyperlink" Target="http://ru.wikipedia.org/wiki/%D0%9B%D0%B0%D1%82%D1%8B" TargetMode="External"/><Relationship Id="rId11" Type="http://schemas.openxmlformats.org/officeDocument/2006/relationships/hyperlink" Target="http://ru.wikipedia.org/wiki/%D0%90%D1%8D%D1%80%D0%BE%D0%BF%D0%BB%D0%B0%D0%BD" TargetMode="External"/><Relationship Id="rId5" Type="http://schemas.openxmlformats.org/officeDocument/2006/relationships/hyperlink" Target="http://ru.wikipedia.org/wiki/%D0%94%D0%B2%D0%BE%D1%80%D1%8F%D0%BD%D1%81%D1%82%D0%B2%D0%BE" TargetMode="External"/><Relationship Id="rId10" Type="http://schemas.openxmlformats.org/officeDocument/2006/relationships/hyperlink" Target="http://ru.wikipedia.org/wiki/%D0%9F%D1%82%D0%B8%D1%86%D0%B0" TargetMode="External"/><Relationship Id="rId4" Type="http://schemas.openxmlformats.org/officeDocument/2006/relationships/hyperlink" Target="http://ru.wikipedia.org/wiki/XVI_%D0%B2%D0%B5%D0%BA" TargetMode="External"/><Relationship Id="rId9" Type="http://schemas.openxmlformats.org/officeDocument/2006/relationships/hyperlink" Target="http://ru.wikipedia.org/wiki/%D0%9F%D0%BE%D0%BB%D1%91%D1%8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ru.wikipedia.org/wiki/%D0%9A%D1%83%D1%80%D0%BE%D0%BA" TargetMode="External"/><Relationship Id="rId7" Type="http://schemas.openxmlformats.org/officeDocument/2006/relationships/hyperlink" Target="http://ru.wikipedia.org/wiki/%D0%9A%D0%BE%D0%BB%D0%B5%D1%81%D1%86%D0%BE%D0%B2%D1%8B%D0%B9_%D0%B7%D0%B0%D0%BC%D0%BE%D0%BA#cite_note-0" TargetMode="External"/><Relationship Id="rId2" Type="http://schemas.openxmlformats.org/officeDocument/2006/relationships/hyperlink" Target="http://ru.wikipedia.org/wiki/%D0%9B%D0%B5%D0%BE%D0%BD%D0%B0%D1%80%D0%B4%D0%BE_%D0%B4%D0%B0_%D0%92%D0%B8%D0%BD%D1%87%D0%B8" TargetMode="External"/><Relationship Id="rId1" Type="http://schemas.openxmlformats.org/officeDocument/2006/relationships/slideLayout" Target="../slideLayouts/slideLayout2.xml"/><Relationship Id="rId6" Type="http://schemas.openxmlformats.org/officeDocument/2006/relationships/hyperlink" Target="http://ru.wikipedia.org/wiki/%D0%9A%D1%80%D0%B5%D0%BC%D0%BD%D1%91%D0%B2%D1%8B%D0%B9_%D0%B7%D0%B0%D0%BC%D0%BE%D0%BA" TargetMode="External"/><Relationship Id="rId5" Type="http://schemas.openxmlformats.org/officeDocument/2006/relationships/hyperlink" Target="http://ru.wikipedia.org/wiki/%D0%A4%D0%B8%D1%82%D0%B8%D0%BB%D1%8C%D0%BD%D1%8B%D0%B9_%D0%B7%D0%B0%D0%BC%D0%BE%D0%BA" TargetMode="External"/><Relationship Id="rId4" Type="http://schemas.openxmlformats.org/officeDocument/2006/relationships/hyperlink" Target="http://ru.wikipedia.org/wiki/%D0%9F%D0%B8%D1%80%D0%B8%D1%8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ru.wikipedia.org/wiki/%D0%A4%D1%80%D0%B0%D0%BD%D1%86%D0%B8%D1%81%D0%BA_I" TargetMode="External"/><Relationship Id="rId13" Type="http://schemas.openxmlformats.org/officeDocument/2006/relationships/image" Target="../media/image14.png"/><Relationship Id="rId3" Type="http://schemas.openxmlformats.org/officeDocument/2006/relationships/hyperlink" Target="http://ru.wikipedia.org/wiki/%D0%90%D0%BC%D0%B1%D1%83%D0%B0%D0%B7_%28%D0%B7%D0%B0%D0%BC%D0%BE%D0%BA%29" TargetMode="External"/><Relationship Id="rId7" Type="http://schemas.openxmlformats.org/officeDocument/2006/relationships/hyperlink" Target="http://ru.wikipedia.org/wiki/%D0%9A%D0%BB%D0%BE-%D0%9B%D1%8E%D1%81%D0%B5" TargetMode="External"/><Relationship Id="rId12" Type="http://schemas.openxmlformats.org/officeDocument/2006/relationships/hyperlink" Target="http://ru.wikipedia.org/wiki/%D0%92%D0%B8%D0%BD%D0%BE%D0%B3%D1%80%D0%B0%D0%B4%D0%BD%D0%B8%D0%BA"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ru.wikipedia.org/wiki/2_%D0%BC%D0%B0%D1%8F" TargetMode="External"/><Relationship Id="rId11" Type="http://schemas.openxmlformats.org/officeDocument/2006/relationships/hyperlink" Target="http://ru.wikipedia.org/wiki/%D0%A4%D1%80%D0%B0%D0%BD%D1%87%D0%B5%D1%81%D0%BA%D0%BE_%D0%9C%D0%B5%D0%BB%D1%8C%D1%86%D0%B8" TargetMode="External"/><Relationship Id="rId5" Type="http://schemas.openxmlformats.org/officeDocument/2006/relationships/hyperlink" Target="http://ru.wikipedia.org/wiki/1519_%D0%B3%D0%BE%D0%B4" TargetMode="External"/><Relationship Id="rId10" Type="http://schemas.openxmlformats.org/officeDocument/2006/relationships/hyperlink" Target="http://ru.wikipedia.org/wiki/%D0%9A%D0%B0%D1%83%D1%84%D0%BC%D0%B0%D0%BD,_%D0%90%D0%BD%D0%B3%D0%B5%D0%BB%D0%B8%D0%BA%D0%B0" TargetMode="External"/><Relationship Id="rId4" Type="http://schemas.openxmlformats.org/officeDocument/2006/relationships/hyperlink" Target="http://ru.wikipedia.org/wiki/23_%D0%B0%D0%BF%D1%80%D0%B5%D0%BB%D1%8F" TargetMode="External"/><Relationship Id="rId9" Type="http://schemas.openxmlformats.org/officeDocument/2006/relationships/hyperlink" Target="http://ru.wikipedia.org/wiki/%D0%AD%D0%BD%D0%B3%D1%8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ru.wikipedia.org/wiki/%D0%A4%D0%B0%D0%BC%D0%B8%D0%BB%D0%B8%D1%8F" TargetMode="External"/><Relationship Id="rId3" Type="http://schemas.openxmlformats.org/officeDocument/2006/relationships/image" Target="../media/image4.png"/><Relationship Id="rId7" Type="http://schemas.openxmlformats.org/officeDocument/2006/relationships/hyperlink" Target="http://ru.wikipedia.org/wiki/%D0%A4%D0%BB%D0%BE%D1%80%D0%B5%D0%BD%D1%86%D0%B8%D1%8F" TargetMode="External"/><Relationship Id="rId2" Type="http://schemas.openxmlformats.org/officeDocument/2006/relationships/hyperlink" Target="http://ru.wikipedia.org/wiki/%D0%A4%D0%B0%D0%B9%D0%BB:Vinci_casa_Leonardo.jpg" TargetMode="External"/><Relationship Id="rId1" Type="http://schemas.openxmlformats.org/officeDocument/2006/relationships/slideLayout" Target="../slideLayouts/slideLayout2.xml"/><Relationship Id="rId6" Type="http://schemas.openxmlformats.org/officeDocument/2006/relationships/hyperlink" Target="http://ru.wikipedia.org/wiki/%D0%92%D0%B8%D0%BD%D1%87%D0%B8_(%D0%B3%D0%BE%D1%80%D0%BE%D0%B4)" TargetMode="External"/><Relationship Id="rId5" Type="http://schemas.openxmlformats.org/officeDocument/2006/relationships/hyperlink" Target="http://ru.wikipedia.org/wiki/1452_%D0%B3%D0%BE%D0%B4" TargetMode="External"/><Relationship Id="rId4" Type="http://schemas.openxmlformats.org/officeDocument/2006/relationships/hyperlink" Target="http://ru.wikipedia.org/wiki/15_%D0%B0%D0%BF%D1%80%D0%B5%D0%BB%D1%8F" TargetMode="External"/><Relationship Id="rId9" Type="http://schemas.openxmlformats.org/officeDocument/2006/relationships/hyperlink" Target="http://ru.wikipedia.org/wiki/%D0%98%D1%82%D0%B0%D0%BB%D1%8C%D1%8F%D0%BD%D1%81%D0%BA%D0%B8%D0%B9_%D1%8F%D0%B7%D1%8B%D0%B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D0%9F%D0%B5%D1%80%D1%83%D0%B4%D0%B6%D0%B8%D0%BD%D0%BE" TargetMode="External"/><Relationship Id="rId2" Type="http://schemas.openxmlformats.org/officeDocument/2006/relationships/hyperlink" Target="http://ru.wikipedia.org/wiki/%D0%93%D0%B8%D1%80%D0%BB%D0%B0%D0%BD%D0%B4%D0%B0%D0%B9%D0%BE" TargetMode="External"/><Relationship Id="rId1" Type="http://schemas.openxmlformats.org/officeDocument/2006/relationships/slideLayout" Target="../slideLayouts/slideLayout2.xml"/><Relationship Id="rId6" Type="http://schemas.openxmlformats.org/officeDocument/2006/relationships/hyperlink" Target="http://ru.wikipedia.org/wiki/%D0%93%D0%B8%D0%BB%D1%8C%D0%B4%D0%B8%D1%8F_%D0%A1%D0%B2%D1%8F%D1%82%D0%BE%D0%B3%D0%BE_%D0%9B%D1%83%D0%BA%D0%B8" TargetMode="External"/><Relationship Id="rId5" Type="http://schemas.openxmlformats.org/officeDocument/2006/relationships/hyperlink" Target="http://ru.wikipedia.org/wiki/%D0%9B%D0%BE%D1%80%D0%B5%D0%BD%D1%86%D0%BE_%D0%B4%D0%B8_%D0%9A%D1%80%D0%B5%D0%B4%D0%B8" TargetMode="External"/><Relationship Id="rId4" Type="http://schemas.openxmlformats.org/officeDocument/2006/relationships/hyperlink" Target="http://ru.wikipedia.org/wiki/%D0%91%D0%BE%D1%82%D1%82%D0%B8%D1%87%D0%B5%D0%BB%D0%BB%D0%B8"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ru.wikipedia.org/wiki/%D0%92%D0%B5%D1%80%D1%80%D0%BE%D0%BA%D0%BA%D1%8C%D0%B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ru.wikipedia.org/wiki/%D0%9A%D0%BE%D0%BD%D1%8C" TargetMode="External"/><Relationship Id="rId3" Type="http://schemas.openxmlformats.org/officeDocument/2006/relationships/hyperlink" Target="http://ru.wikipedia.org/wiki/%D0%94%D0%B0_%D0%92%D0%B8%D0%BD%D1%87%D0%B8#cite_note-0" TargetMode="External"/><Relationship Id="rId7" Type="http://schemas.openxmlformats.org/officeDocument/2006/relationships/hyperlink" Target="http://ru.wikipedia.org/wiki/%D0%9B%D0%B8%D1%80%D0%B0" TargetMode="External"/><Relationship Id="rId2" Type="http://schemas.openxmlformats.org/officeDocument/2006/relationships/hyperlink" Target="http://ru.wikipedia.org/wiki/%D0%A1%D0%BE%D0%B4%D0%BE%D0%BC%D0%B8%D1%8F" TargetMode="External"/><Relationship Id="rId1" Type="http://schemas.openxmlformats.org/officeDocument/2006/relationships/slideLayout" Target="../slideLayouts/slideLayout2.xml"/><Relationship Id="rId6" Type="http://schemas.openxmlformats.org/officeDocument/2006/relationships/hyperlink" Target="http://ru.wikipedia.org/wiki/%D0%A1%D0%B5%D1%80%D0%B5%D0%B1%D1%80%D0%BE" TargetMode="External"/><Relationship Id="rId5" Type="http://schemas.openxmlformats.org/officeDocument/2006/relationships/hyperlink" Target="http://ru.wikipedia.org/wiki/%D0%94%D0%B0_%D0%92%D0%B8%D0%BD%D1%87%D0%B8#cite_note-1" TargetMode="External"/><Relationship Id="rId10" Type="http://schemas.openxmlformats.org/officeDocument/2006/relationships/hyperlink" Target="http://ru.wikipedia.org/wiki/%D0%9B%D0%BE%D0%B4%D0%BE%D0%B2%D0%B8%D0%BA%D0%BE_%D0%9C%D0%BE%D1%80%D0%BE" TargetMode="External"/><Relationship Id="rId4" Type="http://schemas.openxmlformats.org/officeDocument/2006/relationships/hyperlink" Target="http://ru.wikipedia.org/wiki/%D0%92%D0%B0%D0%B7%D0%B0%D1%80%D0%B8" TargetMode="External"/><Relationship Id="rId9" Type="http://schemas.openxmlformats.org/officeDocument/2006/relationships/hyperlink" Target="http://ru.wikipedia.org/wiki/%D0%9B%D0%BE%D1%80%D0%B5%D0%BD%D1%86%D0%BE_%D0%9C%D0%B5%D0%B4%D0%B8%D1%87%D0%B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ru.wikipedia.org/wiki/%D0%90%D0%BD%D0%B0%D1%82%D0%BE%D0%BC%D0%B8%D1%8F" TargetMode="External"/><Relationship Id="rId2" Type="http://schemas.openxmlformats.org/officeDocument/2006/relationships/hyperlink" Target="http://ru.wikipedia.org/wiki/%D0%94%D0%B0_%D0%92%D0%B8%D0%BD%D1%87%D0%B8#cite_note-2" TargetMode="External"/><Relationship Id="rId1" Type="http://schemas.openxmlformats.org/officeDocument/2006/relationships/slideLayout" Target="../slideLayouts/slideLayout2.xml"/><Relationship Id="rId4" Type="http://schemas.openxmlformats.org/officeDocument/2006/relationships/hyperlink" Target="http://ru.wikipedia.org/wiki/%D0%A1%D1%84%D1%83%D0%BC%D0%B0%D1%82%D0%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Человек загадка.</a:t>
            </a:r>
            <a:endParaRPr lang="ru-RU" dirty="0"/>
          </a:p>
        </p:txBody>
      </p:sp>
      <p:sp>
        <p:nvSpPr>
          <p:cNvPr id="2" name="Заголовок 1"/>
          <p:cNvSpPr>
            <a:spLocks noGrp="1"/>
          </p:cNvSpPr>
          <p:nvPr>
            <p:ph type="ctrTitle"/>
          </p:nvPr>
        </p:nvSpPr>
        <p:spPr/>
        <p:txBody>
          <a:bodyPr/>
          <a:lstStyle/>
          <a:p>
            <a:r>
              <a:rPr lang="ru-RU" dirty="0" smtClean="0">
                <a:solidFill>
                  <a:schemeClr val="bg2">
                    <a:lumMod val="60000"/>
                    <a:lumOff val="40000"/>
                  </a:schemeClr>
                </a:solidFill>
              </a:rPr>
              <a:t>Леонардо да Винчи</a:t>
            </a:r>
            <a:endParaRPr lang="ru-RU" dirty="0">
              <a:solidFill>
                <a:schemeClr val="bg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47500" lnSpcReduction="20000"/>
          </a:bodyPr>
          <a:lstStyle/>
          <a:p>
            <a:r>
              <a:rPr lang="ru-RU" dirty="0" smtClean="0">
                <a:solidFill>
                  <a:srgbClr val="7030A0"/>
                </a:solidFill>
              </a:rPr>
              <a:t>Единственное его изобретение, получившее признание при его жизни — </a:t>
            </a:r>
            <a:r>
              <a:rPr lang="ru-RU" dirty="0" err="1" smtClean="0">
                <a:solidFill>
                  <a:srgbClr val="7030A0"/>
                </a:solidFill>
                <a:hlinkClick r:id="rId2" tooltip="Колесцовый замок"/>
              </a:rPr>
              <a:t>колесцовый</a:t>
            </a:r>
            <a:r>
              <a:rPr lang="ru-RU" dirty="0" smtClean="0">
                <a:solidFill>
                  <a:srgbClr val="7030A0"/>
                </a:solidFill>
                <a:hlinkClick r:id="rId2" tooltip="Колесцовый замок"/>
              </a:rPr>
              <a:t> замок</a:t>
            </a:r>
            <a:r>
              <a:rPr lang="ru-RU" dirty="0" smtClean="0">
                <a:solidFill>
                  <a:srgbClr val="7030A0"/>
                </a:solidFill>
              </a:rPr>
              <a:t> для </a:t>
            </a:r>
            <a:r>
              <a:rPr lang="ru-RU" dirty="0" smtClean="0">
                <a:solidFill>
                  <a:srgbClr val="7030A0"/>
                </a:solidFill>
                <a:hlinkClick r:id="rId3" tooltip="Пистолет"/>
              </a:rPr>
              <a:t>пистолета</a:t>
            </a:r>
            <a:r>
              <a:rPr lang="ru-RU" dirty="0" smtClean="0">
                <a:solidFill>
                  <a:srgbClr val="7030A0"/>
                </a:solidFill>
              </a:rPr>
              <a:t> (заводившийся ключом). В начале </a:t>
            </a:r>
            <a:r>
              <a:rPr lang="ru-RU" dirty="0" err="1" smtClean="0">
                <a:solidFill>
                  <a:srgbClr val="7030A0"/>
                </a:solidFill>
              </a:rPr>
              <a:t>колесцовый</a:t>
            </a:r>
            <a:r>
              <a:rPr lang="ru-RU" dirty="0" smtClean="0">
                <a:solidFill>
                  <a:srgbClr val="7030A0"/>
                </a:solidFill>
              </a:rPr>
              <a:t> пистолет был мало распространён, но уже к середине </a:t>
            </a:r>
            <a:r>
              <a:rPr lang="ru-RU" dirty="0" smtClean="0">
                <a:solidFill>
                  <a:srgbClr val="7030A0"/>
                </a:solidFill>
                <a:hlinkClick r:id="rId4" tooltip="XVI век"/>
              </a:rPr>
              <a:t>XVI века</a:t>
            </a:r>
            <a:r>
              <a:rPr lang="ru-RU" dirty="0" smtClean="0">
                <a:solidFill>
                  <a:srgbClr val="7030A0"/>
                </a:solidFill>
              </a:rPr>
              <a:t> приобрёл популярность у </a:t>
            </a:r>
            <a:r>
              <a:rPr lang="ru-RU" dirty="0" smtClean="0">
                <a:solidFill>
                  <a:srgbClr val="7030A0"/>
                </a:solidFill>
                <a:hlinkClick r:id="rId5" tooltip="Дворянство"/>
              </a:rPr>
              <a:t>дворян</a:t>
            </a:r>
            <a:r>
              <a:rPr lang="ru-RU" dirty="0" smtClean="0">
                <a:solidFill>
                  <a:srgbClr val="7030A0"/>
                </a:solidFill>
              </a:rPr>
              <a:t>, особенно у кавалерии, что даже отразилось на конструкции </a:t>
            </a:r>
            <a:r>
              <a:rPr lang="ru-RU" dirty="0" smtClean="0">
                <a:solidFill>
                  <a:srgbClr val="7030A0"/>
                </a:solidFill>
                <a:hlinkClick r:id="rId6" tooltip="Латы"/>
              </a:rPr>
              <a:t>лат</a:t>
            </a:r>
            <a:r>
              <a:rPr lang="ru-RU" dirty="0" smtClean="0">
                <a:solidFill>
                  <a:srgbClr val="7030A0"/>
                </a:solidFill>
              </a:rPr>
              <a:t>, а именно: </a:t>
            </a:r>
            <a:r>
              <a:rPr lang="ru-RU" dirty="0" err="1" smtClean="0">
                <a:solidFill>
                  <a:srgbClr val="7030A0"/>
                </a:solidFill>
                <a:hlinkClick r:id="rId7" tooltip="Максимилиановский доспех"/>
              </a:rPr>
              <a:t>максимилиановские</a:t>
            </a:r>
            <a:r>
              <a:rPr lang="ru-RU" dirty="0" smtClean="0">
                <a:solidFill>
                  <a:srgbClr val="7030A0"/>
                </a:solidFill>
                <a:hlinkClick r:id="rId7" tooltip="Максимилиановский доспех"/>
              </a:rPr>
              <a:t> доспехи</a:t>
            </a:r>
            <a:r>
              <a:rPr lang="ru-RU" dirty="0" smtClean="0">
                <a:solidFill>
                  <a:srgbClr val="7030A0"/>
                </a:solidFill>
              </a:rPr>
              <a:t> ради стрельбы из пистолетов стали делать с перчатками вместо рукавиц. </a:t>
            </a:r>
            <a:r>
              <a:rPr lang="ru-RU" dirty="0" err="1" smtClean="0">
                <a:solidFill>
                  <a:srgbClr val="7030A0"/>
                </a:solidFill>
              </a:rPr>
              <a:t>Колесцовый</a:t>
            </a:r>
            <a:r>
              <a:rPr lang="ru-RU" dirty="0" smtClean="0">
                <a:solidFill>
                  <a:srgbClr val="7030A0"/>
                </a:solidFill>
              </a:rPr>
              <a:t> замок для пистолета, изобретённый Леонардо да Винчи, был настолько совершенен, что продолжал встречаться и в </a:t>
            </a:r>
            <a:r>
              <a:rPr lang="ru-RU" dirty="0" smtClean="0">
                <a:solidFill>
                  <a:srgbClr val="7030A0"/>
                </a:solidFill>
                <a:hlinkClick r:id="rId8" tooltip="XIX век"/>
              </a:rPr>
              <a:t>XIX веке</a:t>
            </a:r>
            <a:r>
              <a:rPr lang="ru-RU" dirty="0" smtClean="0">
                <a:solidFill>
                  <a:srgbClr val="7030A0"/>
                </a:solidFill>
              </a:rPr>
              <a:t>.</a:t>
            </a:r>
          </a:p>
          <a:p>
            <a:r>
              <a:rPr lang="ru-RU" dirty="0" smtClean="0">
                <a:solidFill>
                  <a:srgbClr val="7030A0"/>
                </a:solidFill>
              </a:rPr>
              <a:t>Леонардо да Винчи интересовали проблемы </a:t>
            </a:r>
            <a:r>
              <a:rPr lang="ru-RU" dirty="0" smtClean="0">
                <a:solidFill>
                  <a:srgbClr val="7030A0"/>
                </a:solidFill>
                <a:hlinkClick r:id="rId9" tooltip="Полёт"/>
              </a:rPr>
              <a:t>полёта</a:t>
            </a:r>
            <a:r>
              <a:rPr lang="ru-RU" dirty="0" smtClean="0">
                <a:solidFill>
                  <a:srgbClr val="7030A0"/>
                </a:solidFill>
              </a:rPr>
              <a:t>. В Милане он делал много рисунков и изучал летательный механизм </a:t>
            </a:r>
            <a:r>
              <a:rPr lang="ru-RU" dirty="0" smtClean="0">
                <a:solidFill>
                  <a:srgbClr val="7030A0"/>
                </a:solidFill>
                <a:hlinkClick r:id="rId10" tooltip="Птица"/>
              </a:rPr>
              <a:t>птиц</a:t>
            </a:r>
            <a:r>
              <a:rPr lang="ru-RU" dirty="0" smtClean="0">
                <a:solidFill>
                  <a:srgbClr val="7030A0"/>
                </a:solidFill>
              </a:rPr>
              <a:t> разных пород и летучих мышей. Кроме наблюдений он проводил и опыты, но они все были неудачными. Леонардо очень хотел построить летательный аппарат. Он говорил: «Кто знает всё, тот может всё. Только бы узнать — и крылья будут!» Сначала Леонардо разрабатывал проблему </a:t>
            </a:r>
            <a:r>
              <a:rPr lang="ru-RU" dirty="0" smtClean="0">
                <a:solidFill>
                  <a:srgbClr val="7030A0"/>
                </a:solidFill>
                <a:hlinkClick r:id="rId9" tooltip="Полёт"/>
              </a:rPr>
              <a:t>полёта</a:t>
            </a:r>
            <a:r>
              <a:rPr lang="ru-RU" dirty="0" smtClean="0">
                <a:solidFill>
                  <a:srgbClr val="7030A0"/>
                </a:solidFill>
              </a:rPr>
              <a:t> при помощи крыльев, приводимые в движение мышечной силой человека: идея простейшего аппарата Дедала и Икара. Но затем он дошёл до мысли о постройке такого аппарата, к которому человек не должен быть прикреплён, а должен сохранять полную свободу, чтобы управлять им; приводить же себя в движение аппарат должен своей собственной силой. Это в сущности идея </a:t>
            </a:r>
            <a:r>
              <a:rPr lang="ru-RU" dirty="0" smtClean="0">
                <a:solidFill>
                  <a:srgbClr val="7030A0"/>
                </a:solidFill>
                <a:hlinkClick r:id="rId11" tooltip="Аэроплан"/>
              </a:rPr>
              <a:t>аэроплана</a:t>
            </a:r>
            <a:r>
              <a:rPr lang="ru-RU" dirty="0" smtClean="0">
                <a:solidFill>
                  <a:srgbClr val="7030A0"/>
                </a:solidFill>
              </a:rPr>
              <a:t>. Для того чтобы успешно практически построить и использовать аппарат, Леонардо не хватило только одного: идеи мотора, обладающего достаточной силой. До всего остального он дошёл. Леонардо да Винчи работал над аппаратом вертикального взлёта и посадки. На вертикальном «</a:t>
            </a:r>
            <a:r>
              <a:rPr lang="ru-RU" dirty="0" err="1" smtClean="0">
                <a:solidFill>
                  <a:srgbClr val="7030A0"/>
                </a:solidFill>
              </a:rPr>
              <a:t>ornitottero</a:t>
            </a:r>
            <a:r>
              <a:rPr lang="ru-RU" dirty="0" smtClean="0">
                <a:solidFill>
                  <a:srgbClr val="7030A0"/>
                </a:solidFill>
              </a:rPr>
              <a:t>» Леонардо планировал разместить систему втяжных лестниц. Примером ему послужила природа: «посмотри на каменного стрижа, который сел на землю и не может взлететь из-за своих коротких ног; а когда он в </a:t>
            </a:r>
            <a:r>
              <a:rPr lang="ru-RU" dirty="0" smtClean="0">
                <a:solidFill>
                  <a:srgbClr val="7030A0"/>
                </a:solidFill>
                <a:hlinkClick r:id="rId9" tooltip="Полёт"/>
              </a:rPr>
              <a:t>полёте</a:t>
            </a:r>
            <a:r>
              <a:rPr lang="ru-RU" dirty="0" smtClean="0">
                <a:solidFill>
                  <a:srgbClr val="7030A0"/>
                </a:solidFill>
              </a:rPr>
              <a:t>, вытащи лестницу, как показано на втором изображении сверху… так надо взлетать с плоскости; эти лестницы служат ногами…». Что касается приземления, он писал: «Эти крючки (вогнутые клинья), которые прикреплены к основанию лестниц, служат тем же целям, что и кончики пальцев ног человека, который на них прыгает и всё его тело не сотрясается при этом, как если бы он прыгал на каблуках».</a:t>
            </a:r>
          </a:p>
          <a:p>
            <a:endParaRPr lang="ru-RU" dirty="0">
              <a:solidFill>
                <a:srgbClr val="7030A0"/>
              </a:solidFill>
            </a:endParaRPr>
          </a:p>
        </p:txBody>
      </p:sp>
      <p:sp>
        <p:nvSpPr>
          <p:cNvPr id="2" name="Заголовок 1"/>
          <p:cNvSpPr>
            <a:spLocks noGrp="1"/>
          </p:cNvSpPr>
          <p:nvPr>
            <p:ph type="title"/>
          </p:nvPr>
        </p:nvSpPr>
        <p:spPr/>
        <p:txBody>
          <a:bodyPr>
            <a:normAutofit fontScale="90000"/>
          </a:bodyPr>
          <a:lstStyle/>
          <a:p>
            <a:pPr algn="ctr"/>
            <a:r>
              <a:rPr lang="ru-RU" b="1" dirty="0" smtClean="0">
                <a:solidFill>
                  <a:schemeClr val="bg2">
                    <a:lumMod val="60000"/>
                    <a:lumOff val="40000"/>
                  </a:schemeClr>
                </a:solidFill>
              </a:rPr>
              <a:t>Наука и инженерное дело</a:t>
            </a:r>
            <a:br>
              <a:rPr lang="ru-RU" b="1" dirty="0" smtClean="0">
                <a:solidFill>
                  <a:schemeClr val="bg2">
                    <a:lumMod val="60000"/>
                    <a:lumOff val="40000"/>
                  </a:schemeClr>
                </a:solidFill>
              </a:rPr>
            </a:br>
            <a:endParaRPr lang="ru-RU" dirty="0">
              <a:solidFill>
                <a:schemeClr val="bg2">
                  <a:lumMod val="60000"/>
                  <a:lumOff val="4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62500" lnSpcReduction="20000"/>
          </a:bodyPr>
          <a:lstStyle/>
          <a:p>
            <a:r>
              <a:rPr lang="ru-RU" dirty="0" smtClean="0">
                <a:solidFill>
                  <a:srgbClr val="7030A0"/>
                </a:solidFill>
                <a:hlinkClick r:id="rId2" tooltip="Леонардо да Винчи"/>
              </a:rPr>
              <a:t>Леонардо да Винчи</a:t>
            </a:r>
            <a:r>
              <a:rPr lang="ru-RU" dirty="0" smtClean="0">
                <a:solidFill>
                  <a:srgbClr val="7030A0"/>
                </a:solidFill>
              </a:rPr>
              <a:t> в своем труде "</a:t>
            </a:r>
            <a:r>
              <a:rPr lang="ru-RU" dirty="0" err="1" smtClean="0">
                <a:solidFill>
                  <a:srgbClr val="7030A0"/>
                </a:solidFill>
              </a:rPr>
              <a:t>Codex</a:t>
            </a:r>
            <a:r>
              <a:rPr lang="ru-RU" dirty="0" smtClean="0">
                <a:solidFill>
                  <a:srgbClr val="7030A0"/>
                </a:solidFill>
              </a:rPr>
              <a:t> </a:t>
            </a:r>
            <a:r>
              <a:rPr lang="ru-RU" dirty="0" err="1" smtClean="0">
                <a:solidFill>
                  <a:srgbClr val="7030A0"/>
                </a:solidFill>
              </a:rPr>
              <a:t>Atlanticus</a:t>
            </a:r>
            <a:r>
              <a:rPr lang="ru-RU" dirty="0" smtClean="0">
                <a:solidFill>
                  <a:srgbClr val="7030A0"/>
                </a:solidFill>
              </a:rPr>
              <a:t>" привел схему устройства </a:t>
            </a:r>
            <a:r>
              <a:rPr lang="ru-RU" b="1" dirty="0" err="1" smtClean="0">
                <a:solidFill>
                  <a:srgbClr val="7030A0"/>
                </a:solidFill>
              </a:rPr>
              <a:t>колесцового</a:t>
            </a:r>
            <a:r>
              <a:rPr lang="ru-RU" b="1" dirty="0" smtClean="0">
                <a:solidFill>
                  <a:srgbClr val="7030A0"/>
                </a:solidFill>
              </a:rPr>
              <a:t> замка</a:t>
            </a:r>
            <a:r>
              <a:rPr lang="ru-RU" dirty="0" smtClean="0">
                <a:solidFill>
                  <a:srgbClr val="7030A0"/>
                </a:solidFill>
              </a:rPr>
              <a:t> для пистолета (заводившегося ключом) — это единственное его изобретение, получившее признание при жизни. Устройство нового замка было таково: на смену старым фитилям, требовавшим доступа стрелка к открытому огню и создававшим в процессе горения нежелательный демаскирующий эффект, пришёл </a:t>
            </a:r>
            <a:r>
              <a:rPr lang="ru-RU" dirty="0" smtClean="0">
                <a:solidFill>
                  <a:srgbClr val="7030A0"/>
                </a:solidFill>
                <a:hlinkClick r:id="rId3" tooltip="Курок"/>
              </a:rPr>
              <a:t>курок</a:t>
            </a:r>
            <a:r>
              <a:rPr lang="ru-RU" dirty="0" smtClean="0">
                <a:solidFill>
                  <a:srgbClr val="7030A0"/>
                </a:solidFill>
              </a:rPr>
              <a:t> с зажатым кусочком кремня, под курком располагалось колесико с насечкой. Устройство работало посредством заводимой ключом пружины, которая после нажатия на спусковой крючок приводила в движение колесико и опускала на него курок с кремнем (изначально с </a:t>
            </a:r>
            <a:r>
              <a:rPr lang="ru-RU" dirty="0" smtClean="0">
                <a:solidFill>
                  <a:srgbClr val="7030A0"/>
                </a:solidFill>
                <a:hlinkClick r:id="rId4" tooltip="Пирит"/>
              </a:rPr>
              <a:t>пиритом</a:t>
            </a:r>
            <a:r>
              <a:rPr lang="ru-RU" dirty="0" smtClean="0">
                <a:solidFill>
                  <a:srgbClr val="7030A0"/>
                </a:solidFill>
              </a:rPr>
              <a:t>), в результате возникшего трения высекались искры, зажигавшие пороховой заряд. </a:t>
            </a:r>
            <a:r>
              <a:rPr lang="ru-RU" dirty="0" err="1" smtClean="0">
                <a:solidFill>
                  <a:srgbClr val="7030A0"/>
                </a:solidFill>
              </a:rPr>
              <a:t>Колесцовый</a:t>
            </a:r>
            <a:r>
              <a:rPr lang="ru-RU" dirty="0" smtClean="0">
                <a:solidFill>
                  <a:srgbClr val="7030A0"/>
                </a:solidFill>
              </a:rPr>
              <a:t> замок превосходил по надёжности существовавшие в то время </a:t>
            </a:r>
            <a:r>
              <a:rPr lang="ru-RU" dirty="0" smtClean="0">
                <a:solidFill>
                  <a:srgbClr val="7030A0"/>
                </a:solidFill>
                <a:hlinkClick r:id="rId5" tooltip="Фитильный замок"/>
              </a:rPr>
              <a:t>фитильные замки</a:t>
            </a:r>
            <a:r>
              <a:rPr lang="ru-RU" dirty="0" smtClean="0">
                <a:solidFill>
                  <a:srgbClr val="7030A0"/>
                </a:solidFill>
              </a:rPr>
              <a:t>, в частности, он был более устойчив к влаге, и даже после появления </a:t>
            </a:r>
            <a:r>
              <a:rPr lang="ru-RU" dirty="0" smtClean="0">
                <a:solidFill>
                  <a:srgbClr val="7030A0"/>
                </a:solidFill>
                <a:hlinkClick r:id="rId6" tooltip="Кремнёвый замок"/>
              </a:rPr>
              <a:t>кремнёвых замков</a:t>
            </a:r>
            <a:r>
              <a:rPr lang="ru-RU" dirty="0" smtClean="0">
                <a:solidFill>
                  <a:srgbClr val="7030A0"/>
                </a:solidFill>
              </a:rPr>
              <a:t> продолжал соперничать с ними в надёжности (</a:t>
            </a:r>
            <a:r>
              <a:rPr lang="ru-RU" dirty="0" err="1" smtClean="0">
                <a:solidFill>
                  <a:srgbClr val="7030A0"/>
                </a:solidFill>
              </a:rPr>
              <a:t>колесцовый</a:t>
            </a:r>
            <a:r>
              <a:rPr lang="ru-RU" dirty="0" smtClean="0">
                <a:solidFill>
                  <a:srgbClr val="7030A0"/>
                </a:solidFill>
              </a:rPr>
              <a:t> замок давал осечку только в одном случае — при попадании в механизм грязи</a:t>
            </a:r>
            <a:r>
              <a:rPr lang="ru-RU" baseline="30000" dirty="0" smtClean="0">
                <a:solidFill>
                  <a:srgbClr val="7030A0"/>
                </a:solidFill>
                <a:hlinkClick r:id="rId7"/>
              </a:rPr>
              <a:t>[1]</a:t>
            </a:r>
            <a:r>
              <a:rPr lang="ru-RU" dirty="0" smtClean="0">
                <a:solidFill>
                  <a:srgbClr val="7030A0"/>
                </a:solidFill>
              </a:rPr>
              <a:t>; кремнёвый замок грязи не боялся, но мог дать осечку без видимых причин), существовали также варианты ружей, совмещавших вышеназванные типы замков. Недостатком </a:t>
            </a:r>
            <a:r>
              <a:rPr lang="ru-RU" dirty="0" err="1" smtClean="0">
                <a:solidFill>
                  <a:srgbClr val="7030A0"/>
                </a:solidFill>
              </a:rPr>
              <a:t>колесцового</a:t>
            </a:r>
            <a:r>
              <a:rPr lang="ru-RU" dirty="0" smtClean="0">
                <a:solidFill>
                  <a:srgbClr val="7030A0"/>
                </a:solidFill>
              </a:rPr>
              <a:t> замка была его крайняя дороговизна, сложность устройства, недостаточно высокое качество используемой стали и боязнь грязи. Во времена Леонардо да Винчи он был единственным типом замка, практичным для пистолета (у пистолетов с фитильным замком требовалось заранее зажечь фитиль, а затем постоянно его поддерживать горящим, что сводило на нет все преимущества пистолета как личного оружия).</a:t>
            </a:r>
            <a:endParaRPr lang="ru-RU" dirty="0">
              <a:solidFill>
                <a:srgbClr val="7030A0"/>
              </a:solidFill>
            </a:endParaRPr>
          </a:p>
        </p:txBody>
      </p:sp>
      <p:sp>
        <p:nvSpPr>
          <p:cNvPr id="2" name="Заголовок 1"/>
          <p:cNvSpPr>
            <a:spLocks noGrp="1"/>
          </p:cNvSpPr>
          <p:nvPr>
            <p:ph type="title"/>
          </p:nvPr>
        </p:nvSpPr>
        <p:spPr/>
        <p:txBody>
          <a:bodyPr>
            <a:normAutofit fontScale="90000"/>
          </a:bodyPr>
          <a:lstStyle/>
          <a:p>
            <a:pPr algn="ctr"/>
            <a:r>
              <a:rPr lang="ru-RU" b="1" dirty="0" err="1" smtClean="0">
                <a:solidFill>
                  <a:schemeClr val="bg2">
                    <a:lumMod val="60000"/>
                    <a:lumOff val="40000"/>
                  </a:schemeClr>
                </a:solidFill>
              </a:rPr>
              <a:t>Колесцовый</a:t>
            </a:r>
            <a:r>
              <a:rPr lang="ru-RU" b="1" dirty="0" smtClean="0">
                <a:solidFill>
                  <a:schemeClr val="bg2">
                    <a:lumMod val="60000"/>
                    <a:lumOff val="40000"/>
                  </a:schemeClr>
                </a:solidFill>
              </a:rPr>
              <a:t> замок</a:t>
            </a:r>
            <a:br>
              <a:rPr lang="ru-RU" b="1" dirty="0" smtClean="0">
                <a:solidFill>
                  <a:schemeClr val="bg2">
                    <a:lumMod val="60000"/>
                    <a:lumOff val="40000"/>
                  </a:schemeClr>
                </a:solidFill>
              </a:rPr>
            </a:br>
            <a:endParaRPr lang="ru-RU" dirty="0">
              <a:solidFill>
                <a:schemeClr val="bg2">
                  <a:lumMod val="60000"/>
                  <a:lumOff val="4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428596" y="1357298"/>
            <a:ext cx="4040188" cy="762000"/>
          </a:xfrm>
        </p:spPr>
        <p:txBody>
          <a:bodyPr/>
          <a:lstStyle/>
          <a:p>
            <a:r>
              <a:rPr lang="ru-RU" dirty="0" smtClean="0"/>
              <a:t>Схема </a:t>
            </a:r>
            <a:r>
              <a:rPr lang="ru-RU" dirty="0" err="1" smtClean="0"/>
              <a:t>колесцового</a:t>
            </a:r>
            <a:r>
              <a:rPr lang="ru-RU" dirty="0" smtClean="0"/>
              <a:t> замка</a:t>
            </a:r>
            <a:endParaRPr lang="ru-RU" dirty="0"/>
          </a:p>
        </p:txBody>
      </p:sp>
      <p:pic>
        <p:nvPicPr>
          <p:cNvPr id="18434" name="Picture 2"/>
          <p:cNvPicPr>
            <a:picLocks noGrp="1" noChangeAspect="1" noChangeArrowheads="1"/>
          </p:cNvPicPr>
          <p:nvPr>
            <p:ph sz="half" idx="2"/>
          </p:nvPr>
        </p:nvPicPr>
        <p:blipFill>
          <a:blip r:embed="rId2"/>
          <a:stretch>
            <a:fillRect/>
          </a:stretch>
        </p:blipFill>
        <p:spPr bwMode="auto">
          <a:xfrm>
            <a:off x="1047750" y="2782094"/>
            <a:ext cx="2857500" cy="2752725"/>
          </a:xfrm>
          <a:prstGeom prst="rect">
            <a:avLst/>
          </a:prstGeom>
          <a:noFill/>
          <a:ln w="9525">
            <a:noFill/>
            <a:miter lim="800000"/>
            <a:headEnd/>
            <a:tailEnd/>
          </a:ln>
          <a:effectLst/>
        </p:spPr>
      </p:pic>
      <p:pic>
        <p:nvPicPr>
          <p:cNvPr id="18435" name="Picture 3"/>
          <p:cNvPicPr>
            <a:picLocks noGrp="1" noChangeAspect="1" noChangeArrowheads="1"/>
          </p:cNvPicPr>
          <p:nvPr>
            <p:ph sz="quarter" idx="4"/>
          </p:nvPr>
        </p:nvPicPr>
        <p:blipFill>
          <a:blip r:embed="rId3"/>
          <a:srcRect/>
          <a:stretch>
            <a:fillRect/>
          </a:stretch>
        </p:blipFill>
        <p:spPr bwMode="auto">
          <a:xfrm>
            <a:off x="5072066" y="2786058"/>
            <a:ext cx="3022596" cy="2571768"/>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dirty="0" smtClean="0">
                <a:solidFill>
                  <a:schemeClr val="bg2">
                    <a:lumMod val="60000"/>
                    <a:lumOff val="40000"/>
                  </a:schemeClr>
                </a:solidFill>
              </a:rPr>
              <a:t>Пистолет с </a:t>
            </a:r>
            <a:r>
              <a:rPr lang="ru-RU" dirty="0" err="1" smtClean="0">
                <a:solidFill>
                  <a:schemeClr val="bg2">
                    <a:lumMod val="60000"/>
                    <a:lumOff val="40000"/>
                  </a:schemeClr>
                </a:solidFill>
              </a:rPr>
              <a:t>колесцовым</a:t>
            </a:r>
            <a:r>
              <a:rPr lang="ru-RU" dirty="0" smtClean="0">
                <a:solidFill>
                  <a:schemeClr val="bg2">
                    <a:lumMod val="60000"/>
                    <a:lumOff val="40000"/>
                  </a:schemeClr>
                </a:solidFill>
              </a:rPr>
              <a:t> замком</a:t>
            </a:r>
            <a:endParaRPr lang="ru-RU" dirty="0">
              <a:solidFill>
                <a:schemeClr val="bg2">
                  <a:lumMod val="60000"/>
                  <a:lumOff val="40000"/>
                </a:schemeClr>
              </a:solidFill>
            </a:endParaRPr>
          </a:p>
        </p:txBody>
      </p:sp>
      <p:sp>
        <p:nvSpPr>
          <p:cNvPr id="6" name="Текст 5"/>
          <p:cNvSpPr>
            <a:spLocks noGrp="1"/>
          </p:cNvSpPr>
          <p:nvPr>
            <p:ph type="body" idx="3"/>
          </p:nvPr>
        </p:nvSpPr>
        <p:spPr/>
        <p:txBody>
          <a:bodyPr/>
          <a:lstStyle/>
          <a:p>
            <a:r>
              <a:rPr lang="ru-RU" dirty="0" smtClean="0"/>
              <a:t>Механизм крупным планом</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714348" y="571480"/>
            <a:ext cx="2357454" cy="2643206"/>
          </a:xfrm>
          <a:prstGeom prst="rect">
            <a:avLst/>
          </a:prstGeom>
          <a:noFill/>
          <a:ln w="9525">
            <a:noFill/>
            <a:miter lim="800000"/>
            <a:headEnd/>
            <a:tailEnd/>
          </a:ln>
          <a:effectLst/>
        </p:spPr>
      </p:pic>
      <p:sp>
        <p:nvSpPr>
          <p:cNvPr id="5" name="Прямоугольник 4"/>
          <p:cNvSpPr/>
          <p:nvPr/>
        </p:nvSpPr>
        <p:spPr>
          <a:xfrm>
            <a:off x="3643306" y="785794"/>
            <a:ext cx="4572000" cy="2585323"/>
          </a:xfrm>
          <a:prstGeom prst="rect">
            <a:avLst/>
          </a:prstGeom>
        </p:spPr>
        <p:txBody>
          <a:bodyPr>
            <a:spAutoFit/>
          </a:bodyPr>
          <a:lstStyle/>
          <a:p>
            <a:endParaRPr lang="ru-RU" dirty="0" smtClean="0"/>
          </a:p>
          <a:p>
            <a:r>
              <a:rPr lang="ru-RU" sz="1600" dirty="0" smtClean="0">
                <a:solidFill>
                  <a:srgbClr val="7030A0"/>
                </a:solidFill>
              </a:rPr>
              <a:t>Башмаки для хождения по воде, нарисованные Леонардо, очевидно, не вышли за рамки эскиза, но не вызывает сомнений, что они после некоторой модификации могли бы с успехом использоваться. Башмаки для хождения по воде и балансировочные палки к ним в наше время выпускаются промышленностью, однако скорее ради забавы.</a:t>
            </a:r>
            <a:endParaRPr lang="ru-RU" sz="1600" dirty="0">
              <a:solidFill>
                <a:srgbClr val="7030A0"/>
              </a:solidFill>
            </a:endParaRPr>
          </a:p>
        </p:txBody>
      </p:sp>
      <p:pic>
        <p:nvPicPr>
          <p:cNvPr id="1027" name="Picture 3"/>
          <p:cNvPicPr>
            <a:picLocks noChangeAspect="1" noChangeArrowheads="1"/>
          </p:cNvPicPr>
          <p:nvPr/>
        </p:nvPicPr>
        <p:blipFill>
          <a:blip r:embed="rId3"/>
          <a:srcRect/>
          <a:stretch>
            <a:fillRect/>
          </a:stretch>
        </p:blipFill>
        <p:spPr bwMode="auto">
          <a:xfrm>
            <a:off x="6286512" y="3857628"/>
            <a:ext cx="2357454" cy="2571768"/>
          </a:xfrm>
          <a:prstGeom prst="rect">
            <a:avLst/>
          </a:prstGeom>
          <a:noFill/>
          <a:ln w="9525">
            <a:noFill/>
            <a:miter lim="800000"/>
            <a:headEnd/>
            <a:tailEnd/>
          </a:ln>
          <a:effectLst/>
        </p:spPr>
      </p:pic>
      <p:sp>
        <p:nvSpPr>
          <p:cNvPr id="9" name="Прямоугольник 8"/>
          <p:cNvSpPr/>
          <p:nvPr/>
        </p:nvSpPr>
        <p:spPr>
          <a:xfrm>
            <a:off x="642910" y="4000504"/>
            <a:ext cx="4572000" cy="2062103"/>
          </a:xfrm>
          <a:prstGeom prst="rect">
            <a:avLst/>
          </a:prstGeom>
        </p:spPr>
        <p:txBody>
          <a:bodyPr>
            <a:spAutoFit/>
          </a:bodyPr>
          <a:lstStyle/>
          <a:p>
            <a:r>
              <a:rPr lang="ru-RU" sz="1600" dirty="0" smtClean="0">
                <a:solidFill>
                  <a:srgbClr val="7030A0"/>
                </a:solidFill>
              </a:rPr>
              <a:t>Этот спасательный круг, придуманный Леонардо, был действительно необходимым изобретением. Какой материал Леонардо намеревался использовать,  неизвестно, однако двойник его изобретения позже стал традиционной принадлежностью корабле! и приобрел вид коркового круга, покрытого парусиной</a:t>
            </a:r>
            <a:endParaRPr lang="ru-RU" sz="1600" dirty="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71472" y="428604"/>
            <a:ext cx="3014633" cy="4286256"/>
          </a:xfrm>
          <a:prstGeom prst="rect">
            <a:avLst/>
          </a:prstGeom>
          <a:noFill/>
          <a:ln w="9525">
            <a:noFill/>
            <a:miter lim="800000"/>
            <a:headEnd/>
            <a:tailEnd/>
          </a:ln>
          <a:effectLst/>
        </p:spPr>
      </p:pic>
      <p:sp>
        <p:nvSpPr>
          <p:cNvPr id="5" name="Прямоугольник 4"/>
          <p:cNvSpPr/>
          <p:nvPr/>
        </p:nvSpPr>
        <p:spPr>
          <a:xfrm>
            <a:off x="4071934" y="428604"/>
            <a:ext cx="4500562" cy="5509200"/>
          </a:xfrm>
          <a:prstGeom prst="rect">
            <a:avLst/>
          </a:prstGeom>
        </p:spPr>
        <p:txBody>
          <a:bodyPr wrap="square">
            <a:spAutoFit/>
          </a:bodyPr>
          <a:lstStyle/>
          <a:p>
            <a:r>
              <a:rPr lang="ru-RU" sz="1600" b="1" dirty="0" smtClean="0">
                <a:solidFill>
                  <a:srgbClr val="7030A0"/>
                </a:solidFill>
              </a:rPr>
              <a:t>Н</a:t>
            </a:r>
            <a:r>
              <a:rPr lang="ru-RU" sz="1600" dirty="0" smtClean="0">
                <a:solidFill>
                  <a:srgbClr val="7030A0"/>
                </a:solidFill>
              </a:rPr>
              <a:t>и в одной другой картине Леонардо глубина и дымка атмосферы не переданы с таким совершенством, как в "Моне Лизе". Это воздушная перспектива лучшая по исполнению. Однако прежде взгляд зрителя останавливается на лице изображенной дамы. "</a:t>
            </a:r>
            <a:r>
              <a:rPr lang="ru-RU" sz="1600" dirty="0" err="1" smtClean="0">
                <a:solidFill>
                  <a:srgbClr val="7030A0"/>
                </a:solidFill>
              </a:rPr>
              <a:t>Мону</a:t>
            </a:r>
            <a:r>
              <a:rPr lang="ru-RU" sz="1600" dirty="0" smtClean="0">
                <a:solidFill>
                  <a:srgbClr val="7030A0"/>
                </a:solidFill>
              </a:rPr>
              <a:t> Лизу" копировали чаще всех других картин. "Эта красота, к которой стремится изболевшаяся душа, весь опыт мира собраны</a:t>
            </a:r>
            <a:br>
              <a:rPr lang="ru-RU" sz="1600" dirty="0" smtClean="0">
                <a:solidFill>
                  <a:srgbClr val="7030A0"/>
                </a:solidFill>
              </a:rPr>
            </a:br>
            <a:r>
              <a:rPr lang="ru-RU" sz="1600" dirty="0" smtClean="0">
                <a:solidFill>
                  <a:srgbClr val="7030A0"/>
                </a:solidFill>
              </a:rPr>
              <a:t>здесь и воплощены в форму женщины... Животное начало в отношении к жизни в Древней Греции, страстность мира, грехи </a:t>
            </a:r>
            <a:r>
              <a:rPr lang="ru-RU" sz="1600" dirty="0" err="1" smtClean="0">
                <a:solidFill>
                  <a:srgbClr val="7030A0"/>
                </a:solidFill>
              </a:rPr>
              <a:t>Борджиа</a:t>
            </a:r>
            <a:r>
              <a:rPr lang="ru-RU" sz="1600" dirty="0" smtClean="0">
                <a:solidFill>
                  <a:srgbClr val="7030A0"/>
                </a:solidFill>
              </a:rPr>
              <a:t>... Она старше скал, среди которых сидит, как вампир, она умирала множество раз и познала тайны гробницы, она погружалась в глубины морей и путешествовала за драгоценными тканями с восточными купцами, как </a:t>
            </a:r>
            <a:r>
              <a:rPr lang="ru-RU" sz="1600" dirty="0" err="1" smtClean="0">
                <a:solidFill>
                  <a:srgbClr val="7030A0"/>
                </a:solidFill>
              </a:rPr>
              <a:t>Леда</a:t>
            </a:r>
            <a:r>
              <a:rPr lang="ru-RU" sz="1600" dirty="0" smtClean="0">
                <a:solidFill>
                  <a:srgbClr val="7030A0"/>
                </a:solidFill>
              </a:rPr>
              <a:t>, была матерью Елены Прекрасной,</a:t>
            </a:r>
            <a:br>
              <a:rPr lang="ru-RU" sz="1600" dirty="0" smtClean="0">
                <a:solidFill>
                  <a:srgbClr val="7030A0"/>
                </a:solidFill>
              </a:rPr>
            </a:br>
            <a:r>
              <a:rPr lang="ru-RU" sz="1600" dirty="0" smtClean="0">
                <a:solidFill>
                  <a:srgbClr val="7030A0"/>
                </a:solidFill>
              </a:rPr>
              <a:t>как святая Анна - матерью Марии, и все это было для нее не более чем звуком лиры или флейты".</a:t>
            </a:r>
            <a:endParaRPr lang="ru-RU" sz="1600" dirty="0">
              <a:solidFill>
                <a:srgbClr val="7030A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071670" y="214290"/>
            <a:ext cx="5086350" cy="3295650"/>
          </a:xfrm>
          <a:prstGeom prst="rect">
            <a:avLst/>
          </a:prstGeom>
          <a:noFill/>
          <a:ln w="9525">
            <a:noFill/>
            <a:miter lim="800000"/>
            <a:headEnd/>
            <a:tailEnd/>
          </a:ln>
          <a:effectLst/>
        </p:spPr>
      </p:pic>
      <p:sp>
        <p:nvSpPr>
          <p:cNvPr id="3" name="Прямоугольник 2"/>
          <p:cNvSpPr/>
          <p:nvPr/>
        </p:nvSpPr>
        <p:spPr>
          <a:xfrm>
            <a:off x="1071538" y="3786190"/>
            <a:ext cx="6858000" cy="2585323"/>
          </a:xfrm>
          <a:prstGeom prst="rect">
            <a:avLst/>
          </a:prstGeom>
        </p:spPr>
        <p:txBody>
          <a:bodyPr wrap="square">
            <a:spAutoFit/>
          </a:bodyPr>
          <a:lstStyle/>
          <a:p>
            <a:r>
              <a:rPr lang="ru-RU" dirty="0" smtClean="0">
                <a:solidFill>
                  <a:srgbClr val="7030A0"/>
                </a:solidFill>
              </a:rPr>
              <a:t>Вот способ очистить гавань. У плуга </a:t>
            </a:r>
            <a:r>
              <a:rPr lang="ru-RU" b="1" dirty="0" err="1" smtClean="0">
                <a:solidFill>
                  <a:srgbClr val="7030A0"/>
                </a:solidFill>
              </a:rPr>
              <a:t>mn</a:t>
            </a:r>
            <a:r>
              <a:rPr lang="ru-RU" dirty="0" smtClean="0">
                <a:solidFill>
                  <a:srgbClr val="7030A0"/>
                </a:solidFill>
              </a:rPr>
              <a:t> спереди будут острия наподобие лемехов и ножей, и это позволяет названному плугу забирать много ила, и сзади будет он изрешечен отверстиями, дабы не оставалась вода в этом ящике; и названный плут доставят на барке в то место, где нужно рыть, и когда попал он на дно, то ворот </a:t>
            </a:r>
            <a:r>
              <a:rPr lang="ru-RU" b="1" dirty="0" err="1" smtClean="0">
                <a:solidFill>
                  <a:srgbClr val="7030A0"/>
                </a:solidFill>
              </a:rPr>
              <a:t>b</a:t>
            </a:r>
            <a:r>
              <a:rPr lang="ru-RU" dirty="0" smtClean="0">
                <a:solidFill>
                  <a:srgbClr val="7030A0"/>
                </a:solidFill>
              </a:rPr>
              <a:t> подтянет его под ворот </a:t>
            </a:r>
            <a:r>
              <a:rPr lang="ru-RU" b="1" dirty="0" err="1" smtClean="0">
                <a:solidFill>
                  <a:srgbClr val="7030A0"/>
                </a:solidFill>
              </a:rPr>
              <a:t>a</a:t>
            </a:r>
            <a:r>
              <a:rPr lang="ru-RU" dirty="0" smtClean="0">
                <a:solidFill>
                  <a:srgbClr val="7030A0"/>
                </a:solidFill>
              </a:rPr>
              <a:t>, </a:t>
            </a:r>
            <a:r>
              <a:rPr lang="ru-RU" dirty="0" err="1" smtClean="0">
                <a:solidFill>
                  <a:srgbClr val="7030A0"/>
                </a:solidFill>
              </a:rPr>
              <a:t>a</a:t>
            </a:r>
            <a:r>
              <a:rPr lang="ru-RU" dirty="0" smtClean="0">
                <a:solidFill>
                  <a:srgbClr val="7030A0"/>
                </a:solidFill>
              </a:rPr>
              <a:t> названный ворот </a:t>
            </a:r>
            <a:r>
              <a:rPr lang="ru-RU" b="1" dirty="0" smtClean="0">
                <a:solidFill>
                  <a:srgbClr val="7030A0"/>
                </a:solidFill>
              </a:rPr>
              <a:t>а</a:t>
            </a:r>
            <a:r>
              <a:rPr lang="ru-RU" dirty="0" smtClean="0">
                <a:solidFill>
                  <a:srgbClr val="7030A0"/>
                </a:solidFill>
              </a:rPr>
              <a:t> поднимает его полным вверх к оси своей, так что туда может подплыть барка и выбрать ил из плуга, дно которого может открываться, выгружая ил в стоящую под ним барку.</a:t>
            </a:r>
            <a:endParaRPr lang="ru-RU" dirty="0">
              <a:solidFill>
                <a:srgbClr val="7030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4282" y="785794"/>
            <a:ext cx="2571756" cy="2047881"/>
          </a:xfrm>
          <a:prstGeom prst="rect">
            <a:avLst/>
          </a:prstGeom>
          <a:noFill/>
          <a:ln w="9525">
            <a:noFill/>
            <a:miter lim="800000"/>
            <a:headEnd/>
            <a:tailEnd/>
          </a:ln>
          <a:effectLst/>
        </p:spPr>
      </p:pic>
      <p:sp>
        <p:nvSpPr>
          <p:cNvPr id="3" name="Прямоугольник 2"/>
          <p:cNvSpPr/>
          <p:nvPr/>
        </p:nvSpPr>
        <p:spPr>
          <a:xfrm>
            <a:off x="3571868" y="117693"/>
            <a:ext cx="4572000" cy="6001643"/>
          </a:xfrm>
          <a:prstGeom prst="rect">
            <a:avLst/>
          </a:prstGeom>
        </p:spPr>
        <p:txBody>
          <a:bodyPr>
            <a:spAutoFit/>
          </a:bodyPr>
          <a:lstStyle/>
          <a:p>
            <a:r>
              <a:rPr lang="ru-RU" sz="1600" dirty="0" smtClean="0">
                <a:solidFill>
                  <a:srgbClr val="7030A0"/>
                </a:solidFill>
              </a:rPr>
              <a:t>Во Франции Леонардо почти не рисовал. У мастера онемела правая рука, и он с трудом передвигался без посторонней помощи. Третий год жизни в </a:t>
            </a:r>
            <a:r>
              <a:rPr lang="ru-RU" sz="1600" dirty="0" err="1" smtClean="0">
                <a:solidFill>
                  <a:srgbClr val="7030A0"/>
                </a:solidFill>
                <a:hlinkClick r:id="rId3" tooltip="Амбуаз (замок)"/>
              </a:rPr>
              <a:t>Амбуазе</a:t>
            </a:r>
            <a:r>
              <a:rPr lang="ru-RU" sz="1600" dirty="0" smtClean="0">
                <a:solidFill>
                  <a:srgbClr val="7030A0"/>
                </a:solidFill>
              </a:rPr>
              <a:t> 67-летний Леонардо провел в постели. </a:t>
            </a:r>
            <a:r>
              <a:rPr lang="ru-RU" sz="1600" dirty="0" smtClean="0">
                <a:solidFill>
                  <a:srgbClr val="7030A0"/>
                </a:solidFill>
                <a:hlinkClick r:id="rId4" tooltip="23 апреля"/>
              </a:rPr>
              <a:t>23 апреля</a:t>
            </a:r>
            <a:r>
              <a:rPr lang="ru-RU" sz="1600" dirty="0" smtClean="0">
                <a:solidFill>
                  <a:srgbClr val="7030A0"/>
                </a:solidFill>
              </a:rPr>
              <a:t> </a:t>
            </a:r>
            <a:r>
              <a:rPr lang="ru-RU" sz="1600" dirty="0" smtClean="0">
                <a:solidFill>
                  <a:srgbClr val="7030A0"/>
                </a:solidFill>
                <a:hlinkClick r:id="rId5" tooltip="1519 год"/>
              </a:rPr>
              <a:t>1519 года</a:t>
            </a:r>
            <a:r>
              <a:rPr lang="ru-RU" sz="1600" dirty="0" smtClean="0">
                <a:solidFill>
                  <a:srgbClr val="7030A0"/>
                </a:solidFill>
              </a:rPr>
              <a:t> он оставил завещание, а </a:t>
            </a:r>
            <a:r>
              <a:rPr lang="ru-RU" sz="1600" dirty="0" smtClean="0">
                <a:solidFill>
                  <a:srgbClr val="7030A0"/>
                </a:solidFill>
                <a:hlinkClick r:id="rId6" tooltip="2 мая"/>
              </a:rPr>
              <a:t>2 мая</a:t>
            </a:r>
            <a:r>
              <a:rPr lang="ru-RU" sz="1600" dirty="0" smtClean="0">
                <a:solidFill>
                  <a:srgbClr val="7030A0"/>
                </a:solidFill>
              </a:rPr>
              <a:t> скончался в окружении учеников и своих шедевров в </a:t>
            </a:r>
            <a:r>
              <a:rPr lang="ru-RU" sz="1600" dirty="0" err="1" smtClean="0">
                <a:solidFill>
                  <a:srgbClr val="7030A0"/>
                </a:solidFill>
                <a:hlinkClick r:id="rId7" tooltip="Кло-Люсе"/>
              </a:rPr>
              <a:t>Кло-Люсе</a:t>
            </a:r>
            <a:r>
              <a:rPr lang="ru-RU" sz="1600" dirty="0" smtClean="0">
                <a:solidFill>
                  <a:srgbClr val="7030A0"/>
                </a:solidFill>
              </a:rPr>
              <a:t>. По словам Вазари, да Винчи умер на руках короля </a:t>
            </a:r>
            <a:r>
              <a:rPr lang="ru-RU" sz="1600" dirty="0" smtClean="0">
                <a:solidFill>
                  <a:srgbClr val="7030A0"/>
                </a:solidFill>
                <a:hlinkClick r:id="rId8" tooltip="Франциск I"/>
              </a:rPr>
              <a:t>Франциска I</a:t>
            </a:r>
            <a:r>
              <a:rPr lang="ru-RU" sz="1600" dirty="0" smtClean="0">
                <a:solidFill>
                  <a:srgbClr val="7030A0"/>
                </a:solidFill>
              </a:rPr>
              <a:t>, своего близкого друга. Эта малодостоверная, но распространённая во Франции легенда нашла отражение в полотнах </a:t>
            </a:r>
            <a:r>
              <a:rPr lang="ru-RU" sz="1600" dirty="0" err="1" smtClean="0">
                <a:solidFill>
                  <a:srgbClr val="7030A0"/>
                </a:solidFill>
                <a:hlinkClick r:id="rId9" tooltip="Энгр"/>
              </a:rPr>
              <a:t>Энгра</a:t>
            </a:r>
            <a:r>
              <a:rPr lang="ru-RU" sz="1600" dirty="0" smtClean="0">
                <a:solidFill>
                  <a:srgbClr val="7030A0"/>
                </a:solidFill>
              </a:rPr>
              <a:t>, </a:t>
            </a:r>
            <a:r>
              <a:rPr lang="ru-RU" sz="1600" dirty="0" err="1" smtClean="0">
                <a:solidFill>
                  <a:srgbClr val="7030A0"/>
                </a:solidFill>
                <a:hlinkClick r:id="rId10" tooltip="Кауфман, Ангелика"/>
              </a:rPr>
              <a:t>Ангелики</a:t>
            </a:r>
            <a:r>
              <a:rPr lang="ru-RU" sz="1600" dirty="0" smtClean="0">
                <a:solidFill>
                  <a:srgbClr val="7030A0"/>
                </a:solidFill>
                <a:hlinkClick r:id="rId10" tooltip="Кауфман, Ангелика"/>
              </a:rPr>
              <a:t> Кауфман</a:t>
            </a:r>
            <a:r>
              <a:rPr lang="ru-RU" sz="1600" dirty="0" smtClean="0">
                <a:solidFill>
                  <a:srgbClr val="7030A0"/>
                </a:solidFill>
              </a:rPr>
              <a:t> и многих других живописцев. Леонардо да Винчи был похоронен в замке </a:t>
            </a:r>
            <a:r>
              <a:rPr lang="ru-RU" sz="1600" dirty="0" err="1" smtClean="0">
                <a:solidFill>
                  <a:srgbClr val="7030A0"/>
                </a:solidFill>
              </a:rPr>
              <a:t>Амбуаз</a:t>
            </a:r>
            <a:r>
              <a:rPr lang="ru-RU" sz="1600" dirty="0" smtClean="0">
                <a:solidFill>
                  <a:srgbClr val="7030A0"/>
                </a:solidFill>
              </a:rPr>
              <a:t>. На могильной плите была выбита надпись: «В стенах этого монастыря покоится прах Леонардо да Винчи, величайшего художника, инженера и зодчего Французского королевства».</a:t>
            </a:r>
          </a:p>
          <a:p>
            <a:r>
              <a:rPr lang="ru-RU" sz="1600" dirty="0" smtClean="0">
                <a:solidFill>
                  <a:srgbClr val="7030A0"/>
                </a:solidFill>
              </a:rPr>
              <a:t>Его основным наследником был </a:t>
            </a:r>
            <a:r>
              <a:rPr lang="ru-RU" sz="1600" dirty="0" err="1" smtClean="0">
                <a:solidFill>
                  <a:srgbClr val="7030A0"/>
                </a:solidFill>
                <a:hlinkClick r:id="rId11" tooltip="Франческо Мельци"/>
              </a:rPr>
              <a:t>Франческо</a:t>
            </a:r>
            <a:r>
              <a:rPr lang="ru-RU" sz="1600" dirty="0" smtClean="0">
                <a:solidFill>
                  <a:srgbClr val="7030A0"/>
                </a:solidFill>
                <a:hlinkClick r:id="rId11" tooltip="Франческо Мельци"/>
              </a:rPr>
              <a:t> </a:t>
            </a:r>
            <a:r>
              <a:rPr lang="ru-RU" sz="1600" dirty="0" err="1" smtClean="0">
                <a:solidFill>
                  <a:srgbClr val="7030A0"/>
                </a:solidFill>
                <a:hlinkClick r:id="rId11" tooltip="Франческо Мельци"/>
              </a:rPr>
              <a:t>Мельци</a:t>
            </a:r>
            <a:r>
              <a:rPr lang="ru-RU" sz="1600" dirty="0" smtClean="0">
                <a:solidFill>
                  <a:srgbClr val="7030A0"/>
                </a:solidFill>
              </a:rPr>
              <a:t>: кроме денег, он получил картины, инструменты, библиотеку и др. </a:t>
            </a:r>
            <a:r>
              <a:rPr lang="ru-RU" sz="1600" dirty="0" err="1" smtClean="0">
                <a:solidFill>
                  <a:srgbClr val="7030A0"/>
                </a:solidFill>
              </a:rPr>
              <a:t>Салаи</a:t>
            </a:r>
            <a:r>
              <a:rPr lang="ru-RU" sz="1600" dirty="0" smtClean="0">
                <a:solidFill>
                  <a:srgbClr val="7030A0"/>
                </a:solidFill>
              </a:rPr>
              <a:t> и его слуге досталось по половине </a:t>
            </a:r>
            <a:r>
              <a:rPr lang="ru-RU" sz="1600" dirty="0" smtClean="0">
                <a:solidFill>
                  <a:srgbClr val="7030A0"/>
                </a:solidFill>
                <a:hlinkClick r:id="rId12" tooltip="Виноградник"/>
              </a:rPr>
              <a:t>виноградников</a:t>
            </a:r>
            <a:r>
              <a:rPr lang="ru-RU" sz="1600" dirty="0" smtClean="0">
                <a:solidFill>
                  <a:srgbClr val="7030A0"/>
                </a:solidFill>
              </a:rPr>
              <a:t> Леонардо.</a:t>
            </a:r>
            <a:endParaRPr lang="ru-RU" sz="1600" dirty="0">
              <a:solidFill>
                <a:srgbClr val="7030A0"/>
              </a:solidFill>
            </a:endParaRPr>
          </a:p>
        </p:txBody>
      </p:sp>
      <p:pic>
        <p:nvPicPr>
          <p:cNvPr id="4099" name="Picture 3"/>
          <p:cNvPicPr>
            <a:picLocks noChangeAspect="1" noChangeArrowheads="1"/>
          </p:cNvPicPr>
          <p:nvPr/>
        </p:nvPicPr>
        <p:blipFill>
          <a:blip r:embed="rId13"/>
          <a:srcRect/>
          <a:stretch>
            <a:fillRect/>
          </a:stretch>
        </p:blipFill>
        <p:spPr bwMode="auto">
          <a:xfrm>
            <a:off x="214282" y="3500438"/>
            <a:ext cx="2643206" cy="2000264"/>
          </a:xfrm>
          <a:prstGeom prst="rect">
            <a:avLst/>
          </a:prstGeom>
          <a:noFill/>
          <a:ln w="9525">
            <a:noFill/>
            <a:miter lim="800000"/>
            <a:headEnd/>
            <a:tailEnd/>
          </a:ln>
          <a:effectLst/>
        </p:spPr>
      </p:pic>
      <p:sp>
        <p:nvSpPr>
          <p:cNvPr id="6" name="TextBox 5"/>
          <p:cNvSpPr txBox="1"/>
          <p:nvPr/>
        </p:nvSpPr>
        <p:spPr>
          <a:xfrm>
            <a:off x="500034" y="214290"/>
            <a:ext cx="1230145" cy="369332"/>
          </a:xfrm>
          <a:prstGeom prst="rect">
            <a:avLst/>
          </a:prstGeom>
          <a:noFill/>
        </p:spPr>
        <p:txBody>
          <a:bodyPr wrap="none" rtlCol="0">
            <a:spAutoFit/>
          </a:bodyPr>
          <a:lstStyle/>
          <a:p>
            <a:r>
              <a:rPr lang="ru-RU" dirty="0" err="1" smtClean="0">
                <a:solidFill>
                  <a:schemeClr val="bg2">
                    <a:lumMod val="60000"/>
                    <a:lumOff val="40000"/>
                  </a:schemeClr>
                </a:solidFill>
              </a:rPr>
              <a:t>Кло-Люсе</a:t>
            </a:r>
            <a:endParaRPr lang="ru-RU" dirty="0">
              <a:solidFill>
                <a:schemeClr val="bg2">
                  <a:lumMod val="60000"/>
                  <a:lumOff val="40000"/>
                </a:schemeClr>
              </a:solidFill>
            </a:endParaRPr>
          </a:p>
        </p:txBody>
      </p:sp>
      <p:sp>
        <p:nvSpPr>
          <p:cNvPr id="8" name="TextBox 7"/>
          <p:cNvSpPr txBox="1"/>
          <p:nvPr/>
        </p:nvSpPr>
        <p:spPr>
          <a:xfrm>
            <a:off x="571472" y="3071810"/>
            <a:ext cx="1635128" cy="369332"/>
          </a:xfrm>
          <a:prstGeom prst="rect">
            <a:avLst/>
          </a:prstGeom>
          <a:noFill/>
        </p:spPr>
        <p:txBody>
          <a:bodyPr wrap="none" rtlCol="0">
            <a:spAutoFit/>
          </a:bodyPr>
          <a:lstStyle/>
          <a:p>
            <a:r>
              <a:rPr lang="ru-RU" dirty="0" smtClean="0">
                <a:solidFill>
                  <a:schemeClr val="bg2">
                    <a:lumMod val="60000"/>
                    <a:lumOff val="40000"/>
                  </a:schemeClr>
                </a:solidFill>
              </a:rPr>
              <a:t>Замок </a:t>
            </a:r>
            <a:r>
              <a:rPr lang="ru-RU" dirty="0" err="1" smtClean="0">
                <a:solidFill>
                  <a:schemeClr val="bg2">
                    <a:lumMod val="60000"/>
                    <a:lumOff val="40000"/>
                  </a:schemeClr>
                </a:solidFill>
              </a:rPr>
              <a:t>Амбуаз</a:t>
            </a:r>
            <a:endParaRPr lang="ru-RU" dirty="0">
              <a:solidFill>
                <a:schemeClr val="bg2">
                  <a:lumMod val="60000"/>
                  <a:lumOff val="4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500298" y="214290"/>
            <a:ext cx="4000528" cy="5286412"/>
          </a:xfrm>
          <a:prstGeom prst="rect">
            <a:avLst/>
          </a:prstGeom>
          <a:noFill/>
          <a:ln w="9525">
            <a:noFill/>
            <a:miter lim="800000"/>
            <a:headEnd/>
            <a:tailEnd/>
          </a:ln>
          <a:effectLst/>
        </p:spPr>
      </p:pic>
      <p:sp>
        <p:nvSpPr>
          <p:cNvPr id="3" name="TextBox 2"/>
          <p:cNvSpPr txBox="1"/>
          <p:nvPr/>
        </p:nvSpPr>
        <p:spPr>
          <a:xfrm>
            <a:off x="2786050" y="5500702"/>
            <a:ext cx="3338222" cy="523220"/>
          </a:xfrm>
          <a:prstGeom prst="rect">
            <a:avLst/>
          </a:prstGeom>
          <a:noFill/>
        </p:spPr>
        <p:txBody>
          <a:bodyPr wrap="none" rtlCol="0">
            <a:spAutoFit/>
          </a:bodyPr>
          <a:lstStyle/>
          <a:p>
            <a:pPr algn="ctr"/>
            <a:r>
              <a:rPr lang="ru-RU" sz="2800" dirty="0" smtClean="0">
                <a:solidFill>
                  <a:schemeClr val="bg2">
                    <a:lumMod val="60000"/>
                    <a:lumOff val="40000"/>
                  </a:schemeClr>
                </a:solidFill>
              </a:rPr>
              <a:t>Леонардо да Винчи</a:t>
            </a:r>
            <a:endParaRPr lang="ru-RU" sz="2800" dirty="0">
              <a:solidFill>
                <a:schemeClr val="bg2">
                  <a:lumMod val="60000"/>
                  <a:lumOff val="40000"/>
                </a:schemeClr>
              </a:solidFill>
            </a:endParaRPr>
          </a:p>
        </p:txBody>
      </p:sp>
      <p:sp>
        <p:nvSpPr>
          <p:cNvPr id="4" name="Прямоугольник 3"/>
          <p:cNvSpPr/>
          <p:nvPr/>
        </p:nvSpPr>
        <p:spPr>
          <a:xfrm>
            <a:off x="2928926" y="6072206"/>
            <a:ext cx="2903231" cy="369332"/>
          </a:xfrm>
          <a:prstGeom prst="rect">
            <a:avLst/>
          </a:prstGeom>
        </p:spPr>
        <p:txBody>
          <a:bodyPr wrap="none">
            <a:spAutoFit/>
          </a:bodyPr>
          <a:lstStyle/>
          <a:p>
            <a:r>
              <a:rPr lang="ru-RU" dirty="0" smtClean="0">
                <a:solidFill>
                  <a:srgbClr val="7030A0"/>
                </a:solidFill>
              </a:rPr>
              <a:t>(15 апреля 1452 -2 мая 1519)</a:t>
            </a:r>
            <a:endParaRPr lang="ru-RU" dirty="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ttp://ru.wikipedia.org/skins-1.5/common/images/magnify-clip.png">
            <a:hlinkClick r:id="rId2" tooltip="Увеличить"/>
          </p:cNvPr>
          <p:cNvPicPr>
            <a:picLocks noChangeAspect="1" noChangeArrowheads="1"/>
          </p:cNvPicPr>
          <p:nvPr/>
        </p:nvPicPr>
        <p:blipFill>
          <a:blip r:embed="rId3"/>
          <a:srcRect/>
          <a:stretch>
            <a:fillRect/>
          </a:stretch>
        </p:blipFill>
        <p:spPr bwMode="auto">
          <a:xfrm>
            <a:off x="155575" y="479425"/>
            <a:ext cx="142875" cy="104775"/>
          </a:xfrm>
          <a:prstGeom prst="rect">
            <a:avLst/>
          </a:prstGeom>
          <a:noFill/>
        </p:spPr>
      </p:pic>
      <p:sp>
        <p:nvSpPr>
          <p:cNvPr id="6" name="Содержимое 5"/>
          <p:cNvSpPr>
            <a:spLocks noGrp="1"/>
          </p:cNvSpPr>
          <p:nvPr>
            <p:ph idx="1"/>
          </p:nvPr>
        </p:nvSpPr>
        <p:spPr/>
        <p:txBody>
          <a:bodyPr>
            <a:normAutofit fontScale="62500" lnSpcReduction="20000"/>
          </a:bodyPr>
          <a:lstStyle/>
          <a:p>
            <a:r>
              <a:rPr lang="ru-RU" dirty="0" smtClean="0">
                <a:solidFill>
                  <a:schemeClr val="accent5">
                    <a:lumMod val="75000"/>
                  </a:schemeClr>
                </a:solidFill>
              </a:rPr>
              <a:t>Леонардо да Винчи родился </a:t>
            </a:r>
            <a:r>
              <a:rPr lang="ru-RU" dirty="0" smtClean="0">
                <a:solidFill>
                  <a:schemeClr val="accent5">
                    <a:lumMod val="75000"/>
                  </a:schemeClr>
                </a:solidFill>
                <a:hlinkClick r:id="rId4" tooltip="15 апреля"/>
              </a:rPr>
              <a:t>15 апреля</a:t>
            </a:r>
            <a:r>
              <a:rPr lang="ru-RU" dirty="0" smtClean="0">
                <a:solidFill>
                  <a:schemeClr val="accent5">
                    <a:lumMod val="75000"/>
                  </a:schemeClr>
                </a:solidFill>
              </a:rPr>
              <a:t> </a:t>
            </a:r>
            <a:r>
              <a:rPr lang="ru-RU" dirty="0" smtClean="0">
                <a:solidFill>
                  <a:schemeClr val="accent5">
                    <a:lumMod val="75000"/>
                  </a:schemeClr>
                </a:solidFill>
                <a:hlinkClick r:id="rId5" tooltip="1452 год"/>
              </a:rPr>
              <a:t>1452 года</a:t>
            </a:r>
            <a:r>
              <a:rPr lang="ru-RU" dirty="0" smtClean="0">
                <a:solidFill>
                  <a:schemeClr val="accent5">
                    <a:lumMod val="75000"/>
                  </a:schemeClr>
                </a:solidFill>
              </a:rPr>
              <a:t> в селении </a:t>
            </a:r>
            <a:r>
              <a:rPr lang="ru-RU" dirty="0" err="1" smtClean="0">
                <a:solidFill>
                  <a:schemeClr val="accent5">
                    <a:lumMod val="75000"/>
                  </a:schemeClr>
                </a:solidFill>
              </a:rPr>
              <a:t>Анкиано</a:t>
            </a:r>
            <a:r>
              <a:rPr lang="ru-RU" dirty="0" smtClean="0">
                <a:solidFill>
                  <a:schemeClr val="accent5">
                    <a:lumMod val="75000"/>
                  </a:schemeClr>
                </a:solidFill>
              </a:rPr>
              <a:t> близ </a:t>
            </a:r>
            <a:r>
              <a:rPr lang="ru-RU" dirty="0" smtClean="0">
                <a:solidFill>
                  <a:schemeClr val="accent5">
                    <a:lumMod val="75000"/>
                  </a:schemeClr>
                </a:solidFill>
                <a:hlinkClick r:id="rId6" tooltip="Винчи (город)"/>
              </a:rPr>
              <a:t>Винчи</a:t>
            </a:r>
            <a:r>
              <a:rPr lang="ru-RU" dirty="0" smtClean="0">
                <a:solidFill>
                  <a:schemeClr val="accent5">
                    <a:lumMod val="75000"/>
                  </a:schemeClr>
                </a:solidFill>
              </a:rPr>
              <a:t>: недалеко от </a:t>
            </a:r>
            <a:r>
              <a:rPr lang="ru-RU" dirty="0" smtClean="0">
                <a:solidFill>
                  <a:schemeClr val="accent5">
                    <a:lumMod val="75000"/>
                  </a:schemeClr>
                </a:solidFill>
                <a:hlinkClick r:id="rId7" tooltip="Флоренция"/>
              </a:rPr>
              <a:t>Флоренции</a:t>
            </a:r>
            <a:r>
              <a:rPr lang="ru-RU" dirty="0" smtClean="0">
                <a:solidFill>
                  <a:schemeClr val="accent5">
                    <a:lumMod val="75000"/>
                  </a:schemeClr>
                </a:solidFill>
              </a:rPr>
              <a:t> в «Три часа ночи» т.е в 22:30 (по современному отсчёту времени) Отмечено в дневнике деда Леонардо(дословный перевод) «В субботу, в три часа ночи 15 апреля родился мой внук, сын моего сына Пьеро. Мальчика назвали Леонардо. Его крестил отец Пьеро </a:t>
            </a:r>
            <a:r>
              <a:rPr lang="ru-RU" dirty="0" err="1" smtClean="0">
                <a:solidFill>
                  <a:schemeClr val="accent5">
                    <a:lumMod val="75000"/>
                  </a:schemeClr>
                </a:solidFill>
              </a:rPr>
              <a:t>ди</a:t>
            </a:r>
            <a:r>
              <a:rPr lang="ru-RU" dirty="0" smtClean="0">
                <a:solidFill>
                  <a:schemeClr val="accent5">
                    <a:lumMod val="75000"/>
                  </a:schemeClr>
                </a:solidFill>
              </a:rPr>
              <a:t> </a:t>
            </a:r>
            <a:r>
              <a:rPr lang="ru-RU" dirty="0" err="1" smtClean="0">
                <a:solidFill>
                  <a:schemeClr val="accent5">
                    <a:lumMod val="75000"/>
                  </a:schemeClr>
                </a:solidFill>
              </a:rPr>
              <a:t>Бартоломео</a:t>
            </a:r>
            <a:r>
              <a:rPr lang="ru-RU" dirty="0" smtClean="0">
                <a:solidFill>
                  <a:schemeClr val="accent5">
                    <a:lumMod val="75000"/>
                  </a:schemeClr>
                </a:solidFill>
              </a:rPr>
              <a:t>». Его родителями были 25-летний нотариус Пьеро и его возлюбленная, крестьянка Катерина. Первые годы жизни Леонардо провел вместе с матерью. Его отец вскоре женился на богатой и знатной девушке, но этот брак оказался бездетным, и Пьеро забрал своего трехлетнего сына на воспитание. Разлученный с матерью Леонардо всю жизнь пытался воссоздать её образ в своих шедеврах. Жил он в это время у деда. В Италии того времени к незаконнорожденным детям относились почти как к законным наследникам. Многие влиятельные люди города Винчи приняли участие в дальнейшей судьбе Леонардо. Когда Леонардо было 13 лет, его мачеха умерла при родах. Отец женился повторно — и снова вскоре остался вдовцом. Он прожил 67 лет, был четырежды женат и имел 12 детей. Отец пытался приобщить Леонардо к семейной профессии, но безуспешно: сын не интересовался законами общества.</a:t>
            </a:r>
          </a:p>
          <a:p>
            <a:r>
              <a:rPr lang="ru-RU" dirty="0" smtClean="0">
                <a:solidFill>
                  <a:schemeClr val="accent5">
                    <a:lumMod val="75000"/>
                  </a:schemeClr>
                </a:solidFill>
              </a:rPr>
              <a:t>Леонардо не имел </a:t>
            </a:r>
            <a:r>
              <a:rPr lang="ru-RU" dirty="0" smtClean="0">
                <a:solidFill>
                  <a:schemeClr val="accent5">
                    <a:lumMod val="75000"/>
                  </a:schemeClr>
                </a:solidFill>
                <a:hlinkClick r:id="rId8" tooltip="Фамилия"/>
              </a:rPr>
              <a:t>фамилии</a:t>
            </a:r>
            <a:r>
              <a:rPr lang="ru-RU" dirty="0" smtClean="0">
                <a:solidFill>
                  <a:schemeClr val="accent5">
                    <a:lumMod val="75000"/>
                  </a:schemeClr>
                </a:solidFill>
              </a:rPr>
              <a:t> в современном смысле; «да Винчи» означает просто </a:t>
            </a:r>
            <a:r>
              <a:rPr lang="ru-RU" i="1" dirty="0" smtClean="0">
                <a:solidFill>
                  <a:schemeClr val="accent5">
                    <a:lumMod val="75000"/>
                  </a:schemeClr>
                </a:solidFill>
              </a:rPr>
              <a:t>"(родом) из городка </a:t>
            </a:r>
            <a:r>
              <a:rPr lang="ru-RU" i="1" dirty="0" smtClean="0">
                <a:solidFill>
                  <a:schemeClr val="accent5">
                    <a:lumMod val="75000"/>
                  </a:schemeClr>
                </a:solidFill>
                <a:hlinkClick r:id="rId6" tooltip="Винчи (город)"/>
              </a:rPr>
              <a:t>Винчи</a:t>
            </a:r>
            <a:r>
              <a:rPr lang="ru-RU" i="1" dirty="0" smtClean="0">
                <a:solidFill>
                  <a:schemeClr val="accent5">
                    <a:lumMod val="75000"/>
                  </a:schemeClr>
                </a:solidFill>
              </a:rPr>
              <a:t>»</a:t>
            </a:r>
            <a:r>
              <a:rPr lang="ru-RU" dirty="0" smtClean="0">
                <a:solidFill>
                  <a:schemeClr val="accent5">
                    <a:lumMod val="75000"/>
                  </a:schemeClr>
                </a:solidFill>
              </a:rPr>
              <a:t>. Полное его имя — </a:t>
            </a:r>
            <a:r>
              <a:rPr lang="ru-RU" dirty="0" err="1" smtClean="0">
                <a:solidFill>
                  <a:schemeClr val="accent5">
                    <a:lumMod val="75000"/>
                  </a:schemeClr>
                </a:solidFill>
                <a:hlinkClick r:id="rId9" tooltip="Итальянский язык"/>
              </a:rPr>
              <a:t>итал</a:t>
            </a:r>
            <a:r>
              <a:rPr lang="ru-RU" dirty="0" smtClean="0">
                <a:solidFill>
                  <a:schemeClr val="accent5">
                    <a:lumMod val="75000"/>
                  </a:schemeClr>
                </a:solidFill>
                <a:hlinkClick r:id="rId9" tooltip="Итальянский язык"/>
              </a:rPr>
              <a:t>.</a:t>
            </a:r>
            <a:r>
              <a:rPr lang="ru-RU" dirty="0" smtClean="0">
                <a:solidFill>
                  <a:schemeClr val="accent5">
                    <a:lumMod val="75000"/>
                  </a:schemeClr>
                </a:solidFill>
              </a:rPr>
              <a:t> </a:t>
            </a:r>
            <a:r>
              <a:rPr lang="ru-RU" i="1" dirty="0" err="1" smtClean="0">
                <a:solidFill>
                  <a:schemeClr val="accent5">
                    <a:lumMod val="75000"/>
                  </a:schemeClr>
                </a:solidFill>
              </a:rPr>
              <a:t>Leonardo</a:t>
            </a:r>
            <a:r>
              <a:rPr lang="ru-RU" i="1" dirty="0" smtClean="0">
                <a:solidFill>
                  <a:schemeClr val="accent5">
                    <a:lumMod val="75000"/>
                  </a:schemeClr>
                </a:solidFill>
              </a:rPr>
              <a:t> </a:t>
            </a:r>
            <a:r>
              <a:rPr lang="ru-RU" i="1" dirty="0" err="1" smtClean="0">
                <a:solidFill>
                  <a:schemeClr val="accent5">
                    <a:lumMod val="75000"/>
                  </a:schemeClr>
                </a:solidFill>
              </a:rPr>
              <a:t>di</a:t>
            </a:r>
            <a:r>
              <a:rPr lang="ru-RU" i="1" dirty="0" smtClean="0">
                <a:solidFill>
                  <a:schemeClr val="accent5">
                    <a:lumMod val="75000"/>
                  </a:schemeClr>
                </a:solidFill>
              </a:rPr>
              <a:t> </a:t>
            </a:r>
            <a:r>
              <a:rPr lang="ru-RU" i="1" dirty="0" err="1" smtClean="0">
                <a:solidFill>
                  <a:schemeClr val="accent5">
                    <a:lumMod val="75000"/>
                  </a:schemeClr>
                </a:solidFill>
              </a:rPr>
              <a:t>ser</a:t>
            </a:r>
            <a:r>
              <a:rPr lang="ru-RU" i="1" dirty="0" smtClean="0">
                <a:solidFill>
                  <a:schemeClr val="accent5">
                    <a:lumMod val="75000"/>
                  </a:schemeClr>
                </a:solidFill>
              </a:rPr>
              <a:t> </a:t>
            </a:r>
            <a:r>
              <a:rPr lang="ru-RU" i="1" dirty="0" err="1" smtClean="0">
                <a:solidFill>
                  <a:schemeClr val="accent5">
                    <a:lumMod val="75000"/>
                  </a:schemeClr>
                </a:solidFill>
              </a:rPr>
              <a:t>Piero</a:t>
            </a:r>
            <a:r>
              <a:rPr lang="ru-RU" i="1" dirty="0" smtClean="0">
                <a:solidFill>
                  <a:schemeClr val="accent5">
                    <a:lumMod val="75000"/>
                  </a:schemeClr>
                </a:solidFill>
              </a:rPr>
              <a:t> </a:t>
            </a:r>
            <a:r>
              <a:rPr lang="ru-RU" i="1" dirty="0" err="1" smtClean="0">
                <a:solidFill>
                  <a:schemeClr val="accent5">
                    <a:lumMod val="75000"/>
                  </a:schemeClr>
                </a:solidFill>
              </a:rPr>
              <a:t>da</a:t>
            </a:r>
            <a:r>
              <a:rPr lang="ru-RU" i="1" dirty="0" smtClean="0">
                <a:solidFill>
                  <a:schemeClr val="accent5">
                    <a:lumMod val="75000"/>
                  </a:schemeClr>
                </a:solidFill>
              </a:rPr>
              <a:t> </a:t>
            </a:r>
            <a:r>
              <a:rPr lang="ru-RU" i="1" dirty="0" err="1" smtClean="0">
                <a:solidFill>
                  <a:schemeClr val="accent5">
                    <a:lumMod val="75000"/>
                  </a:schemeClr>
                </a:solidFill>
              </a:rPr>
              <a:t>Vinci</a:t>
            </a:r>
            <a:r>
              <a:rPr lang="ru-RU" dirty="0" smtClean="0">
                <a:solidFill>
                  <a:schemeClr val="accent5">
                    <a:lumMod val="75000"/>
                  </a:schemeClr>
                </a:solidFill>
              </a:rPr>
              <a:t>, то есть «Леонардо, сын господина Пьеро из Винчи».</a:t>
            </a:r>
          </a:p>
          <a:p>
            <a:endParaRPr lang="ru-RU" dirty="0">
              <a:solidFill>
                <a:schemeClr val="accent5">
                  <a:lumMod val="75000"/>
                </a:schemeClr>
              </a:solidFill>
            </a:endParaRPr>
          </a:p>
        </p:txBody>
      </p:sp>
      <p:sp>
        <p:nvSpPr>
          <p:cNvPr id="5" name="Заголовок 4"/>
          <p:cNvSpPr>
            <a:spLocks noGrp="1"/>
          </p:cNvSpPr>
          <p:nvPr>
            <p:ph type="title"/>
          </p:nvPr>
        </p:nvSpPr>
        <p:spPr/>
        <p:txBody>
          <a:bodyPr/>
          <a:lstStyle/>
          <a:p>
            <a:pPr algn="ctr"/>
            <a:r>
              <a:rPr lang="ru-RU" dirty="0" smtClean="0">
                <a:solidFill>
                  <a:schemeClr val="bg2">
                    <a:lumMod val="60000"/>
                    <a:lumOff val="40000"/>
                  </a:schemeClr>
                </a:solidFill>
              </a:rPr>
              <a:t>Детство</a:t>
            </a:r>
            <a:endParaRPr lang="ru-RU" dirty="0">
              <a:solidFill>
                <a:schemeClr val="bg2">
                  <a:lumMod val="60000"/>
                  <a:lumOff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tretch>
            <a:fillRect/>
          </a:stretch>
        </p:blipFill>
        <p:spPr bwMode="auto">
          <a:xfrm>
            <a:off x="1714484" y="2000240"/>
            <a:ext cx="5357846" cy="3393302"/>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fontScale="90000"/>
          </a:bodyPr>
          <a:lstStyle/>
          <a:p>
            <a:pPr algn="ctr"/>
            <a:r>
              <a:rPr lang="ru-RU" dirty="0" smtClean="0">
                <a:solidFill>
                  <a:schemeClr val="bg2">
                    <a:lumMod val="60000"/>
                    <a:lumOff val="40000"/>
                  </a:schemeClr>
                </a:solidFill>
              </a:rPr>
              <a:t>Селение </a:t>
            </a:r>
            <a:r>
              <a:rPr lang="ru-RU" dirty="0" err="1" smtClean="0">
                <a:solidFill>
                  <a:schemeClr val="bg2">
                    <a:lumMod val="60000"/>
                    <a:lumOff val="40000"/>
                  </a:schemeClr>
                </a:solidFill>
              </a:rPr>
              <a:t>Анкиано</a:t>
            </a:r>
            <a:r>
              <a:rPr lang="ru-RU" dirty="0" smtClean="0">
                <a:solidFill>
                  <a:schemeClr val="bg2">
                    <a:lumMod val="60000"/>
                    <a:lumOff val="40000"/>
                  </a:schemeClr>
                </a:solidFill>
              </a:rPr>
              <a:t>    </a:t>
            </a:r>
            <a:br>
              <a:rPr lang="ru-RU" dirty="0" smtClean="0">
                <a:solidFill>
                  <a:schemeClr val="bg2">
                    <a:lumMod val="60000"/>
                    <a:lumOff val="40000"/>
                  </a:schemeClr>
                </a:solidFill>
              </a:rPr>
            </a:br>
            <a:r>
              <a:rPr lang="ru-RU" dirty="0" smtClean="0">
                <a:solidFill>
                  <a:schemeClr val="bg2">
                    <a:lumMod val="60000"/>
                    <a:lumOff val="40000"/>
                  </a:schemeClr>
                </a:solidFill>
              </a:rPr>
              <a:t>(родина Леонардо да Винчи)</a:t>
            </a:r>
            <a:endParaRPr lang="ru-RU" dirty="0">
              <a:solidFill>
                <a:schemeClr val="bg2">
                  <a:lumMod val="60000"/>
                  <a:lumOff val="4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dirty="0" smtClean="0">
                <a:solidFill>
                  <a:srgbClr val="7030A0"/>
                </a:solidFill>
              </a:rPr>
              <a:t>Мастерская Верроккьо находилась в интеллектуальном центре тогдашней Италии, городе Флоренции, что позволило Леонардо обучиться гуманитарным наукам, а также приобрести некоторые технические навыки. Он изучил черчение, химию, металлургию, работу с металлом, гипсом и кожей. Помимо этого юный подмастерье занимался рисованием, скульптурой и моделированием. В мастерской часто бывали такие известные мастера, как </a:t>
            </a:r>
            <a:r>
              <a:rPr lang="ru-RU" dirty="0" err="1" smtClean="0">
                <a:solidFill>
                  <a:srgbClr val="7030A0"/>
                </a:solidFill>
                <a:hlinkClick r:id="rId2" tooltip="Гирландайо"/>
              </a:rPr>
              <a:t>Гирландайо</a:t>
            </a:r>
            <a:r>
              <a:rPr lang="ru-RU" dirty="0" smtClean="0">
                <a:solidFill>
                  <a:srgbClr val="7030A0"/>
                </a:solidFill>
              </a:rPr>
              <a:t>, </a:t>
            </a:r>
            <a:r>
              <a:rPr lang="ru-RU" dirty="0" err="1" smtClean="0">
                <a:solidFill>
                  <a:srgbClr val="7030A0"/>
                </a:solidFill>
                <a:hlinkClick r:id="rId3" tooltip="Перуджино"/>
              </a:rPr>
              <a:t>Перуджино</a:t>
            </a:r>
            <a:r>
              <a:rPr lang="ru-RU" dirty="0" smtClean="0">
                <a:solidFill>
                  <a:srgbClr val="7030A0"/>
                </a:solidFill>
              </a:rPr>
              <a:t>, </a:t>
            </a:r>
            <a:r>
              <a:rPr lang="ru-RU" dirty="0" smtClean="0">
                <a:solidFill>
                  <a:srgbClr val="7030A0"/>
                </a:solidFill>
                <a:hlinkClick r:id="rId4" tooltip="Боттичелли"/>
              </a:rPr>
              <a:t>Боттичелли</a:t>
            </a:r>
            <a:r>
              <a:rPr lang="ru-RU" dirty="0" smtClean="0">
                <a:solidFill>
                  <a:srgbClr val="7030A0"/>
                </a:solidFill>
              </a:rPr>
              <a:t> и </a:t>
            </a:r>
            <a:r>
              <a:rPr lang="ru-RU" dirty="0" smtClean="0">
                <a:solidFill>
                  <a:srgbClr val="7030A0"/>
                </a:solidFill>
                <a:hlinkClick r:id="rId5" tooltip="Лоренцо ди Креди"/>
              </a:rPr>
              <a:t>Лоренцо </a:t>
            </a:r>
            <a:r>
              <a:rPr lang="ru-RU" dirty="0" err="1" smtClean="0">
                <a:solidFill>
                  <a:srgbClr val="7030A0"/>
                </a:solidFill>
                <a:hlinkClick r:id="rId5" tooltip="Лоренцо ди Креди"/>
              </a:rPr>
              <a:t>ди</a:t>
            </a:r>
            <a:r>
              <a:rPr lang="ru-RU" dirty="0" smtClean="0">
                <a:solidFill>
                  <a:srgbClr val="7030A0"/>
                </a:solidFill>
                <a:hlinkClick r:id="rId5" tooltip="Лоренцо ди Креди"/>
              </a:rPr>
              <a:t> </a:t>
            </a:r>
            <a:r>
              <a:rPr lang="ru-RU" dirty="0" err="1" smtClean="0">
                <a:solidFill>
                  <a:srgbClr val="7030A0"/>
                </a:solidFill>
                <a:hlinkClick r:id="rId5" tooltip="Лоренцо ди Креди"/>
              </a:rPr>
              <a:t>Креди</a:t>
            </a:r>
            <a:r>
              <a:rPr lang="ru-RU" dirty="0" smtClean="0">
                <a:solidFill>
                  <a:srgbClr val="7030A0"/>
                </a:solidFill>
              </a:rPr>
              <a:t>. Впоследствии, даже когда отец Леонардо принимает его на работу в свою мастерскую, он продолжает сотрудничать с Верроккьо.</a:t>
            </a:r>
          </a:p>
          <a:p>
            <a:r>
              <a:rPr lang="ru-RU" dirty="0" smtClean="0">
                <a:solidFill>
                  <a:srgbClr val="7030A0"/>
                </a:solidFill>
              </a:rPr>
              <a:t>В 1473 году, в возрасте 20 лет, Леонардо Да Винчи получает квалификацию мастера в </a:t>
            </a:r>
            <a:r>
              <a:rPr lang="ru-RU" dirty="0" smtClean="0">
                <a:solidFill>
                  <a:srgbClr val="7030A0"/>
                </a:solidFill>
                <a:hlinkClick r:id="rId6" tooltip="Гильдия Святого Луки"/>
              </a:rPr>
              <a:t>Гильдии Святого Луки</a:t>
            </a:r>
            <a:r>
              <a:rPr lang="ru-RU" dirty="0" smtClean="0">
                <a:solidFill>
                  <a:srgbClr val="7030A0"/>
                </a:solidFill>
              </a:rPr>
              <a:t>.</a:t>
            </a:r>
            <a:endParaRPr lang="ru-RU" dirty="0">
              <a:solidFill>
                <a:srgbClr val="7030A0"/>
              </a:solidFill>
            </a:endParaRPr>
          </a:p>
        </p:txBody>
      </p:sp>
      <p:sp>
        <p:nvSpPr>
          <p:cNvPr id="2" name="Заголовок 1"/>
          <p:cNvSpPr>
            <a:spLocks noGrp="1"/>
          </p:cNvSpPr>
          <p:nvPr>
            <p:ph type="title"/>
          </p:nvPr>
        </p:nvSpPr>
        <p:spPr/>
        <p:txBody>
          <a:bodyPr>
            <a:normAutofit fontScale="90000"/>
          </a:bodyPr>
          <a:lstStyle/>
          <a:p>
            <a:pPr algn="ctr"/>
            <a:r>
              <a:rPr lang="ru-RU" b="1" dirty="0" smtClean="0">
                <a:solidFill>
                  <a:schemeClr val="bg2">
                    <a:lumMod val="60000"/>
                    <a:lumOff val="40000"/>
                  </a:schemeClr>
                </a:solidFill>
              </a:rPr>
              <a:t>Мастерская Верроккьо</a:t>
            </a:r>
            <a:br>
              <a:rPr lang="ru-RU" b="1" dirty="0" smtClean="0">
                <a:solidFill>
                  <a:schemeClr val="bg2">
                    <a:lumMod val="60000"/>
                    <a:lumOff val="40000"/>
                  </a:schemeClr>
                </a:solidFill>
              </a:rPr>
            </a:br>
            <a:endParaRPr lang="ru-RU" dirty="0">
              <a:solidFill>
                <a:schemeClr val="bg2">
                  <a:lumMod val="60000"/>
                  <a:lumOff val="4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ru-RU" dirty="0" smtClean="0">
                <a:solidFill>
                  <a:srgbClr val="7030A0"/>
                </a:solidFill>
              </a:rPr>
              <a:t>В XV веке в воздухе носились идеи о возрождении античных идеалов. Во Флорентийской Академии лучшие умы Италии создавали теорию нового искусства. Творческая молодёжь проводила время в оживленных дискуссиях. Леонардо оставался в стороне от бурной общественной жизни и редко покидал мастерскую. Ему было не до теоретических споров: он совершенствовал свое мастерство. Однажды </a:t>
            </a:r>
            <a:r>
              <a:rPr lang="ru-RU" dirty="0" smtClean="0">
                <a:solidFill>
                  <a:srgbClr val="7030A0"/>
                </a:solidFill>
                <a:hlinkClick r:id="rId2" tooltip="Верроккьо"/>
              </a:rPr>
              <a:t>Верроккьо</a:t>
            </a:r>
            <a:r>
              <a:rPr lang="ru-RU" dirty="0" smtClean="0">
                <a:solidFill>
                  <a:srgbClr val="7030A0"/>
                </a:solidFill>
              </a:rPr>
              <a:t> получил заказ на картину «Крещение Христа» и поручил Леонардо написать одного из двух ангелов. Это была обычная практика художественных мастерских того времени: учитель создавал картину вместе с помощниками-учениками. Самым талантливым и старательным поручалось исполнение целого фрагмента. Два ангела, написанные Леонардо и Верроккьо, недвусмысленно продемонстрировали превосходство ученика над учителем. Как пишет Вазари, пораженный Верроккьо забросил кисть и никогда больше не возвращался к живописи.</a:t>
            </a:r>
            <a:endParaRPr lang="ru-RU" dirty="0">
              <a:solidFill>
                <a:srgbClr val="7030A0"/>
              </a:solidFill>
            </a:endParaRPr>
          </a:p>
        </p:txBody>
      </p:sp>
      <p:sp>
        <p:nvSpPr>
          <p:cNvPr id="2" name="Заголовок 1"/>
          <p:cNvSpPr>
            <a:spLocks noGrp="1"/>
          </p:cNvSpPr>
          <p:nvPr>
            <p:ph type="title"/>
          </p:nvPr>
        </p:nvSpPr>
        <p:spPr/>
        <p:txBody>
          <a:bodyPr>
            <a:normAutofit fontScale="90000"/>
          </a:bodyPr>
          <a:lstStyle/>
          <a:p>
            <a:pPr algn="ctr"/>
            <a:r>
              <a:rPr lang="ru-RU" b="1" dirty="0" smtClean="0">
                <a:solidFill>
                  <a:schemeClr val="bg2">
                    <a:lumMod val="60000"/>
                    <a:lumOff val="40000"/>
                  </a:schemeClr>
                </a:solidFill>
              </a:rPr>
              <a:t>Побежденный учитель</a:t>
            </a:r>
            <a:br>
              <a:rPr lang="ru-RU" b="1" dirty="0" smtClean="0">
                <a:solidFill>
                  <a:schemeClr val="bg2">
                    <a:lumMod val="60000"/>
                    <a:lumOff val="40000"/>
                  </a:schemeClr>
                </a:solidFill>
              </a:rPr>
            </a:br>
            <a:endParaRPr lang="ru-RU" dirty="0">
              <a:solidFill>
                <a:schemeClr val="bg2">
                  <a:lumMod val="60000"/>
                  <a:lumOff val="4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srcRect/>
          <a:stretch>
            <a:fillRect/>
          </a:stretch>
        </p:blipFill>
        <p:spPr bwMode="auto">
          <a:xfrm>
            <a:off x="2428860" y="1473978"/>
            <a:ext cx="4071966" cy="4666076"/>
          </a:xfrm>
          <a:prstGeom prst="rect">
            <a:avLst/>
          </a:prstGeom>
          <a:noFill/>
          <a:ln w="9525">
            <a:noFill/>
            <a:miter lim="800000"/>
            <a:headEnd/>
            <a:tailEnd/>
          </a:ln>
          <a:effectLst/>
        </p:spPr>
      </p:pic>
      <p:sp>
        <p:nvSpPr>
          <p:cNvPr id="4" name="Заголовок 3"/>
          <p:cNvSpPr>
            <a:spLocks noGrp="1"/>
          </p:cNvSpPr>
          <p:nvPr>
            <p:ph type="title"/>
          </p:nvPr>
        </p:nvSpPr>
        <p:spPr/>
        <p:txBody>
          <a:bodyPr>
            <a:normAutofit/>
          </a:bodyPr>
          <a:lstStyle/>
          <a:p>
            <a:r>
              <a:rPr lang="ru-RU" sz="2800" dirty="0" smtClean="0">
                <a:solidFill>
                  <a:schemeClr val="bg2">
                    <a:lumMod val="60000"/>
                    <a:lumOff val="40000"/>
                  </a:schemeClr>
                </a:solidFill>
              </a:rPr>
              <a:t>Картина Верроккьо «Крещение Христа». Ангел слева (левый нижний угол)- творение кисти Леонардо.</a:t>
            </a:r>
            <a:endParaRPr lang="ru-RU" sz="2800" dirty="0">
              <a:solidFill>
                <a:schemeClr val="bg2">
                  <a:lumMod val="60000"/>
                  <a:lumOff val="4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ru-RU" dirty="0" smtClean="0">
                <a:solidFill>
                  <a:srgbClr val="7030A0"/>
                </a:solidFill>
              </a:rPr>
              <a:t>В возрасте 24 лет Леонардо и ещё трое молодых людей были привлечены к судебному разбирательству по ложному анонимному обвинению в </a:t>
            </a:r>
            <a:r>
              <a:rPr lang="ru-RU" dirty="0" smtClean="0">
                <a:solidFill>
                  <a:srgbClr val="7030A0"/>
                </a:solidFill>
                <a:hlinkClick r:id="rId2" tooltip="Содомия"/>
              </a:rPr>
              <a:t>содомии</a:t>
            </a:r>
            <a:r>
              <a:rPr lang="ru-RU" dirty="0" smtClean="0">
                <a:solidFill>
                  <a:srgbClr val="7030A0"/>
                </a:solidFill>
              </a:rPr>
              <a:t>. Их оправдали</a:t>
            </a:r>
            <a:r>
              <a:rPr lang="ru-RU" baseline="30000" dirty="0" smtClean="0">
                <a:solidFill>
                  <a:srgbClr val="7030A0"/>
                </a:solidFill>
                <a:hlinkClick r:id="rId3"/>
              </a:rPr>
              <a:t>[1]</a:t>
            </a:r>
            <a:r>
              <a:rPr lang="ru-RU" dirty="0" smtClean="0">
                <a:solidFill>
                  <a:srgbClr val="7030A0"/>
                </a:solidFill>
              </a:rPr>
              <a:t>. О его жизни после этого события известно очень мало, но, вероятно, у него была собственная мастерская во Флоренции в 1476—1481 годах.</a:t>
            </a:r>
          </a:p>
          <a:p>
            <a:r>
              <a:rPr lang="ru-RU" dirty="0" smtClean="0">
                <a:solidFill>
                  <a:srgbClr val="7030A0"/>
                </a:solidFill>
              </a:rPr>
              <a:t>В 1482 Леонардо, будучи, по словам </a:t>
            </a:r>
            <a:r>
              <a:rPr lang="ru-RU" dirty="0" smtClean="0">
                <a:solidFill>
                  <a:srgbClr val="7030A0"/>
                </a:solidFill>
                <a:hlinkClick r:id="rId4" tooltip="Вазари"/>
              </a:rPr>
              <a:t>Вазари</a:t>
            </a:r>
            <a:r>
              <a:rPr lang="ru-RU" dirty="0" smtClean="0">
                <a:solidFill>
                  <a:srgbClr val="7030A0"/>
                </a:solidFill>
              </a:rPr>
              <a:t>, очень талантливым музыкантом</a:t>
            </a:r>
            <a:r>
              <a:rPr lang="ru-RU" baseline="30000" dirty="0" smtClean="0">
                <a:solidFill>
                  <a:srgbClr val="7030A0"/>
                </a:solidFill>
                <a:hlinkClick r:id="rId5"/>
              </a:rPr>
              <a:t>[2]</a:t>
            </a:r>
            <a:r>
              <a:rPr lang="ru-RU" dirty="0" smtClean="0">
                <a:solidFill>
                  <a:srgbClr val="7030A0"/>
                </a:solidFill>
              </a:rPr>
              <a:t>, создал </a:t>
            </a:r>
            <a:r>
              <a:rPr lang="ru-RU" dirty="0" smtClean="0">
                <a:solidFill>
                  <a:srgbClr val="7030A0"/>
                </a:solidFill>
                <a:hlinkClick r:id="rId6" tooltip="Серебро"/>
              </a:rPr>
              <a:t>серебряную</a:t>
            </a:r>
            <a:r>
              <a:rPr lang="ru-RU" dirty="0" smtClean="0">
                <a:solidFill>
                  <a:srgbClr val="7030A0"/>
                </a:solidFill>
              </a:rPr>
              <a:t> </a:t>
            </a:r>
            <a:r>
              <a:rPr lang="ru-RU" dirty="0" smtClean="0">
                <a:solidFill>
                  <a:srgbClr val="7030A0"/>
                </a:solidFill>
                <a:hlinkClick r:id="rId7" tooltip="Лира"/>
              </a:rPr>
              <a:t>лиру</a:t>
            </a:r>
            <a:r>
              <a:rPr lang="ru-RU" dirty="0" smtClean="0">
                <a:solidFill>
                  <a:srgbClr val="7030A0"/>
                </a:solidFill>
              </a:rPr>
              <a:t> в форме </a:t>
            </a:r>
            <a:r>
              <a:rPr lang="ru-RU" dirty="0" smtClean="0">
                <a:solidFill>
                  <a:srgbClr val="7030A0"/>
                </a:solidFill>
                <a:hlinkClick r:id="rId8" tooltip="Конь"/>
              </a:rPr>
              <a:t>конской</a:t>
            </a:r>
            <a:r>
              <a:rPr lang="ru-RU" dirty="0" smtClean="0">
                <a:solidFill>
                  <a:srgbClr val="7030A0"/>
                </a:solidFill>
              </a:rPr>
              <a:t> головы. </a:t>
            </a:r>
            <a:r>
              <a:rPr lang="ru-RU" dirty="0" smtClean="0">
                <a:solidFill>
                  <a:srgbClr val="7030A0"/>
                </a:solidFill>
                <a:hlinkClick r:id="rId9" tooltip="Лоренцо Медичи"/>
              </a:rPr>
              <a:t>Лоренцо Медичи</a:t>
            </a:r>
            <a:r>
              <a:rPr lang="ru-RU" dirty="0" smtClean="0">
                <a:solidFill>
                  <a:srgbClr val="7030A0"/>
                </a:solidFill>
              </a:rPr>
              <a:t> послал его в качестве миротворца к </a:t>
            </a:r>
            <a:r>
              <a:rPr lang="ru-RU" dirty="0" err="1" smtClean="0">
                <a:solidFill>
                  <a:srgbClr val="7030A0"/>
                </a:solidFill>
                <a:hlinkClick r:id="rId10" tooltip="Лодовико Моро"/>
              </a:rPr>
              <a:t>Лодовико</a:t>
            </a:r>
            <a:r>
              <a:rPr lang="ru-RU" dirty="0" smtClean="0">
                <a:solidFill>
                  <a:srgbClr val="7030A0"/>
                </a:solidFill>
                <a:hlinkClick r:id="rId10" tooltip="Лодовико Моро"/>
              </a:rPr>
              <a:t> Моро</a:t>
            </a:r>
            <a:r>
              <a:rPr lang="ru-RU" dirty="0" smtClean="0">
                <a:solidFill>
                  <a:srgbClr val="7030A0"/>
                </a:solidFill>
              </a:rPr>
              <a:t>, а лиру отправил с ним как подарок.</a:t>
            </a:r>
          </a:p>
          <a:p>
            <a:endParaRPr lang="ru-RU" dirty="0"/>
          </a:p>
        </p:txBody>
      </p:sp>
      <p:sp>
        <p:nvSpPr>
          <p:cNvPr id="2" name="Заголовок 1"/>
          <p:cNvSpPr>
            <a:spLocks noGrp="1"/>
          </p:cNvSpPr>
          <p:nvPr>
            <p:ph type="title"/>
          </p:nvPr>
        </p:nvSpPr>
        <p:spPr/>
        <p:txBody>
          <a:bodyPr>
            <a:normAutofit/>
          </a:bodyPr>
          <a:lstStyle/>
          <a:p>
            <a:r>
              <a:rPr lang="ru-RU" sz="3100" b="1" dirty="0" smtClean="0">
                <a:solidFill>
                  <a:schemeClr val="bg2">
                    <a:lumMod val="60000"/>
                    <a:lumOff val="40000"/>
                  </a:schemeClr>
                </a:solidFill>
              </a:rPr>
              <a:t>Профессиональная деятельность, 1476—1513</a:t>
            </a:r>
            <a:r>
              <a:rPr lang="ru-RU" b="1" dirty="0" smtClean="0">
                <a:solidFill>
                  <a:schemeClr val="bg2">
                    <a:lumMod val="60000"/>
                    <a:lumOff val="40000"/>
                  </a:schemeClr>
                </a:solidFill>
              </a:rPr>
              <a:t/>
            </a:r>
            <a:br>
              <a:rPr lang="ru-RU" b="1" dirty="0" smtClean="0">
                <a:solidFill>
                  <a:schemeClr val="bg2">
                    <a:lumMod val="60000"/>
                    <a:lumOff val="40000"/>
                  </a:schemeClr>
                </a:solidFill>
              </a:rPr>
            </a:br>
            <a:endParaRPr lang="ru-RU" dirty="0">
              <a:solidFill>
                <a:schemeClr val="bg2">
                  <a:lumMod val="60000"/>
                  <a:lumOff val="4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1400" dirty="0" smtClean="0">
                <a:solidFill>
                  <a:srgbClr val="7030A0"/>
                </a:solidFill>
              </a:rPr>
              <a:t>Нашим современникам Леонардо в первую очередь известен как художник. Кроме того, не исключено, что Да Винчи мог быть и скульптором: исследователи из университета </a:t>
            </a:r>
            <a:r>
              <a:rPr lang="ru-RU" sz="1400" dirty="0" err="1" smtClean="0">
                <a:solidFill>
                  <a:srgbClr val="7030A0"/>
                </a:solidFill>
              </a:rPr>
              <a:t>Перуджи</a:t>
            </a:r>
            <a:r>
              <a:rPr lang="ru-RU" sz="1400" dirty="0" smtClean="0">
                <a:solidFill>
                  <a:srgbClr val="7030A0"/>
                </a:solidFill>
              </a:rPr>
              <a:t> — </a:t>
            </a:r>
            <a:r>
              <a:rPr lang="ru-RU" sz="1400" dirty="0" err="1" smtClean="0">
                <a:solidFill>
                  <a:srgbClr val="7030A0"/>
                </a:solidFill>
              </a:rPr>
              <a:t>Джанкарло</a:t>
            </a:r>
            <a:r>
              <a:rPr lang="ru-RU" sz="1400" dirty="0" smtClean="0">
                <a:solidFill>
                  <a:srgbClr val="7030A0"/>
                </a:solidFill>
              </a:rPr>
              <a:t> </a:t>
            </a:r>
            <a:r>
              <a:rPr lang="ru-RU" sz="1400" dirty="0" err="1" smtClean="0">
                <a:solidFill>
                  <a:srgbClr val="7030A0"/>
                </a:solidFill>
              </a:rPr>
              <a:t>Джентилини</a:t>
            </a:r>
            <a:r>
              <a:rPr lang="ru-RU" sz="1400" dirty="0" smtClean="0">
                <a:solidFill>
                  <a:srgbClr val="7030A0"/>
                </a:solidFill>
              </a:rPr>
              <a:t> и Карло Сиси — утверждают, что найденная ими в 1990 году терракотовая голова является единственной дошедшей до нас скульптурной работой Леонардо да Винчи</a:t>
            </a:r>
            <a:r>
              <a:rPr lang="ru-RU" sz="1400" baseline="30000" dirty="0" smtClean="0">
                <a:solidFill>
                  <a:srgbClr val="7030A0"/>
                </a:solidFill>
                <a:hlinkClick r:id="rId2"/>
              </a:rPr>
              <a:t>[3]</a:t>
            </a:r>
            <a:r>
              <a:rPr lang="ru-RU" sz="1400" dirty="0" smtClean="0">
                <a:solidFill>
                  <a:srgbClr val="7030A0"/>
                </a:solidFill>
              </a:rPr>
              <a:t>. Однако сам Да Винчи в разные периоды своей жизни считал себя в первую очередь инженером или учёным. Он отдавал изобразительному искусству не очень много времени и работал достаточно медленно. Поэтому художественное наследие Леонардо количественно не велико, а ряд его работ утрачен или сильно повреждён. Однако его вклад в мировую художественную культуру является исключительно важным даже на фоне той когорты гениев, которую дало Итальянское Возрождение. Благодаря его работам искусство живописи перешло на качественно новый этап своего развития. Предшествующие Леонардо художники Ренессанса решительно отказывались от многих условностей средневекового искусства. Это было движения в сторону реализма и многое уже было достигнуто в изучении перспективы, </a:t>
            </a:r>
            <a:r>
              <a:rPr lang="ru-RU" sz="1400" dirty="0" smtClean="0">
                <a:solidFill>
                  <a:srgbClr val="7030A0"/>
                </a:solidFill>
                <a:hlinkClick r:id="rId3" tooltip="Анатомия"/>
              </a:rPr>
              <a:t>анатомии</a:t>
            </a:r>
            <a:r>
              <a:rPr lang="ru-RU" sz="1400" dirty="0" smtClean="0">
                <a:solidFill>
                  <a:srgbClr val="7030A0"/>
                </a:solidFill>
              </a:rPr>
              <a:t>, большей свободы в композиционных решениях. Но в плане живописности, работы с краской, художники были ещё достаточно условны и скованы. Линия на картине четко очерчивала предмет, и изображение имело вид раскрашенного рисунка. Наиболее условным был пейзаж, который играл второстепенную роль. Леонардо осознал и воплотил новую живописную технику. У него линия имеет право на размытость, потому что так мы её видим. Он осознал явления рассеяния света в воздухе и возникновения </a:t>
            </a:r>
            <a:r>
              <a:rPr lang="ru-RU" sz="1400" dirty="0" err="1" smtClean="0">
                <a:solidFill>
                  <a:srgbClr val="7030A0"/>
                </a:solidFill>
                <a:hlinkClick r:id="rId4" tooltip="Сфумато"/>
              </a:rPr>
              <a:t>сфумато</a:t>
            </a:r>
            <a:r>
              <a:rPr lang="ru-RU" sz="1400" dirty="0" smtClean="0">
                <a:solidFill>
                  <a:srgbClr val="7030A0"/>
                </a:solidFill>
              </a:rPr>
              <a:t> — дымки между зрителем и изображенным предметом, которое смягчает цветовые контрасты и линии. В итоге реализм в живописи перешёл на качественно новую ступень.</a:t>
            </a:r>
            <a:endParaRPr lang="ru-RU" sz="1400" dirty="0">
              <a:solidFill>
                <a:srgbClr val="7030A0"/>
              </a:solidFill>
            </a:endParaRPr>
          </a:p>
        </p:txBody>
      </p:sp>
      <p:sp>
        <p:nvSpPr>
          <p:cNvPr id="2" name="Заголовок 1"/>
          <p:cNvSpPr>
            <a:spLocks noGrp="1"/>
          </p:cNvSpPr>
          <p:nvPr>
            <p:ph type="title"/>
          </p:nvPr>
        </p:nvSpPr>
        <p:spPr/>
        <p:txBody>
          <a:bodyPr>
            <a:normAutofit fontScale="90000"/>
          </a:bodyPr>
          <a:lstStyle/>
          <a:p>
            <a:pPr algn="ctr"/>
            <a:r>
              <a:rPr lang="ru-RU" b="1" dirty="0" smtClean="0">
                <a:solidFill>
                  <a:schemeClr val="bg2">
                    <a:lumMod val="60000"/>
                    <a:lumOff val="40000"/>
                  </a:schemeClr>
                </a:solidFill>
              </a:rPr>
              <a:t>Искусство</a:t>
            </a:r>
            <a:br>
              <a:rPr lang="ru-RU" b="1" dirty="0" smtClean="0">
                <a:solidFill>
                  <a:schemeClr val="bg2">
                    <a:lumMod val="60000"/>
                    <a:lumOff val="40000"/>
                  </a:schemeClr>
                </a:solidFill>
              </a:rPr>
            </a:br>
            <a:endParaRPr lang="ru-RU" dirty="0">
              <a:solidFill>
                <a:schemeClr val="bg2">
                  <a:lumMod val="60000"/>
                  <a:lumOff val="4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E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85</TotalTime>
  <Words>1037</Words>
  <PresentationFormat>Экран (4:3)</PresentationFormat>
  <Paragraphs>36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Леонардо да Винчи</vt:lpstr>
      <vt:lpstr>Слайд 2</vt:lpstr>
      <vt:lpstr>Детство</vt:lpstr>
      <vt:lpstr>Селение Анкиано     (родина Леонардо да Винчи)</vt:lpstr>
      <vt:lpstr>Мастерская Верроккьо </vt:lpstr>
      <vt:lpstr>Побежденный учитель </vt:lpstr>
      <vt:lpstr>Картина Верроккьо «Крещение Христа». Ангел слева (левый нижний угол)- творение кисти Леонардо.</vt:lpstr>
      <vt:lpstr>Профессиональная деятельность, 1476—1513 </vt:lpstr>
      <vt:lpstr>Искусство </vt:lpstr>
      <vt:lpstr>Наука и инженерное дело </vt:lpstr>
      <vt:lpstr>Колесцовый замок </vt:lpstr>
      <vt:lpstr>Пистолет с колесцовым замком</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Леонардо да Винчи</dc:title>
  <cp:lastModifiedBy>Admin</cp:lastModifiedBy>
  <cp:revision>11</cp:revision>
  <dcterms:modified xsi:type="dcterms:W3CDTF">2009-12-04T15:07:56Z</dcterms:modified>
</cp:coreProperties>
</file>